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handoutMasterIdLst>
    <p:handoutMasterId r:id="rId70"/>
  </p:handoutMasterIdLst>
  <p:sldIdLst>
    <p:sldId id="256" r:id="rId3"/>
    <p:sldId id="257" r:id="rId4"/>
    <p:sldId id="258" r:id="rId5"/>
    <p:sldId id="259" r:id="rId6"/>
    <p:sldId id="260" r:id="rId7"/>
    <p:sldId id="261" r:id="rId8"/>
    <p:sldId id="279" r:id="rId9"/>
    <p:sldId id="262" r:id="rId10"/>
    <p:sldId id="280" r:id="rId11"/>
    <p:sldId id="281" r:id="rId12"/>
    <p:sldId id="263" r:id="rId13"/>
    <p:sldId id="264" r:id="rId14"/>
    <p:sldId id="283" r:id="rId15"/>
    <p:sldId id="284" r:id="rId16"/>
    <p:sldId id="285" r:id="rId17"/>
    <p:sldId id="265" r:id="rId18"/>
    <p:sldId id="286" r:id="rId19"/>
    <p:sldId id="287" r:id="rId20"/>
    <p:sldId id="266" r:id="rId21"/>
    <p:sldId id="267" r:id="rId22"/>
    <p:sldId id="271" r:id="rId23"/>
    <p:sldId id="298" r:id="rId24"/>
    <p:sldId id="299" r:id="rId25"/>
    <p:sldId id="300" r:id="rId26"/>
    <p:sldId id="301" r:id="rId27"/>
    <p:sldId id="302" r:id="rId28"/>
    <p:sldId id="303" r:id="rId29"/>
    <p:sldId id="288" r:id="rId30"/>
    <p:sldId id="304" r:id="rId31"/>
    <p:sldId id="305" r:id="rId32"/>
    <p:sldId id="306" r:id="rId33"/>
    <p:sldId id="307" r:id="rId34"/>
    <p:sldId id="317" r:id="rId35"/>
    <p:sldId id="308" r:id="rId36"/>
    <p:sldId id="309" r:id="rId37"/>
    <p:sldId id="310" r:id="rId38"/>
    <p:sldId id="311" r:id="rId39"/>
    <p:sldId id="314" r:id="rId40"/>
    <p:sldId id="315" r:id="rId41"/>
    <p:sldId id="316" r:id="rId42"/>
    <p:sldId id="290" r:id="rId43"/>
    <p:sldId id="291" r:id="rId44"/>
    <p:sldId id="318" r:id="rId45"/>
    <p:sldId id="319" r:id="rId46"/>
    <p:sldId id="268" r:id="rId47"/>
    <p:sldId id="269" r:id="rId48"/>
    <p:sldId id="270" r:id="rId49"/>
    <p:sldId id="272" r:id="rId50"/>
    <p:sldId id="273" r:id="rId51"/>
    <p:sldId id="293" r:id="rId52"/>
    <p:sldId id="292" r:id="rId53"/>
    <p:sldId id="274" r:id="rId54"/>
    <p:sldId id="275" r:id="rId55"/>
    <p:sldId id="276" r:id="rId56"/>
    <p:sldId id="277" r:id="rId57"/>
    <p:sldId id="294" r:id="rId58"/>
    <p:sldId id="295" r:id="rId59"/>
    <p:sldId id="296" r:id="rId60"/>
    <p:sldId id="320" r:id="rId61"/>
    <p:sldId id="321" r:id="rId62"/>
    <p:sldId id="297" r:id="rId63"/>
    <p:sldId id="323" r:id="rId64"/>
    <p:sldId id="325" r:id="rId65"/>
    <p:sldId id="322" r:id="rId66"/>
    <p:sldId id="326" r:id="rId67"/>
    <p:sldId id="324" r:id="rId68"/>
    <p:sldId id="278" r:id="rId69"/>
  </p:sldIdLst>
  <p:sldSz cx="10693400" cy="7772400"/>
  <p:notesSz cx="10693400" cy="7772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00" y="-72"/>
      </p:cViewPr>
      <p:guideLst>
        <p:guide orient="horz" pos="2880"/>
        <p:guide pos="2168"/>
      </p:guideLst>
    </p:cSldViewPr>
  </p:slideViewPr>
  <p:notesTextViewPr>
    <p:cViewPr>
      <p:scale>
        <a:sx n="100" d="100"/>
        <a:sy n="100" d="100"/>
      </p:scale>
      <p:origin x="0" y="0"/>
    </p:cViewPr>
  </p:notesTextViewPr>
  <p:notesViewPr>
    <p:cSldViewPr>
      <p:cViewPr varScale="1">
        <p:scale>
          <a:sx n="79" d="100"/>
          <a:sy n="79" d="100"/>
        </p:scale>
        <p:origin x="-2004" y="-78"/>
      </p:cViewPr>
      <p:guideLst>
        <p:guide orient="horz" pos="2448"/>
        <p:guide pos="33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633913" cy="388938"/>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6057900" y="0"/>
            <a:ext cx="4632325" cy="388938"/>
          </a:xfrm>
          <a:prstGeom prst="rect">
            <a:avLst/>
          </a:prstGeom>
        </p:spPr>
        <p:txBody>
          <a:bodyPr vert="horz" lIns="91440" tIns="45720" rIns="91440" bIns="45720" rtlCol="0"/>
          <a:lstStyle>
            <a:lvl1pPr algn="r">
              <a:defRPr sz="1200"/>
            </a:lvl1pPr>
          </a:lstStyle>
          <a:p>
            <a:fld id="{399F5B19-526A-4B13-953F-12CA04AAFF0B}" type="datetimeFigureOut">
              <a:rPr lang="en-US" smtClean="0"/>
              <a:t>11/16/2016</a:t>
            </a:fld>
            <a:endParaRPr lang="en-US"/>
          </a:p>
        </p:txBody>
      </p:sp>
      <p:sp>
        <p:nvSpPr>
          <p:cNvPr id="4" name="3 Marcador de pie de página"/>
          <p:cNvSpPr>
            <a:spLocks noGrp="1"/>
          </p:cNvSpPr>
          <p:nvPr>
            <p:ph type="ftr" sz="quarter" idx="2"/>
          </p:nvPr>
        </p:nvSpPr>
        <p:spPr>
          <a:xfrm>
            <a:off x="0" y="7381875"/>
            <a:ext cx="4633913" cy="388938"/>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6057900" y="7381875"/>
            <a:ext cx="4632325" cy="388938"/>
          </a:xfrm>
          <a:prstGeom prst="rect">
            <a:avLst/>
          </a:prstGeom>
        </p:spPr>
        <p:txBody>
          <a:bodyPr vert="horz" lIns="91440" tIns="45720" rIns="91440" bIns="45720" rtlCol="0" anchor="b"/>
          <a:lstStyle>
            <a:lvl1pPr algn="r">
              <a:defRPr sz="1200"/>
            </a:lvl1pPr>
          </a:lstStyle>
          <a:p>
            <a:fld id="{70BD2FD2-923F-4232-B985-5FC89D3EED18}" type="slidenum">
              <a:rPr lang="en-US" smtClean="0"/>
              <a:t>‹Nº›</a:t>
            </a:fld>
            <a:endParaRPr lang="en-US"/>
          </a:p>
        </p:txBody>
      </p:sp>
      <p:pic>
        <p:nvPicPr>
          <p:cNvPr id="2050" name="Picture 2" descr="Resultado de imagen de uem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94"/>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8560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11/16/2016</a:t>
            </a:fld>
            <a:endParaRPr lang="en-US"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534988" y="1812925"/>
            <a:ext cx="473551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422900" y="1812925"/>
            <a:ext cx="473551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B6BF7F75-7131-4EB7-8E7D-A929E0052ABF}" type="datetimeFigureOut">
              <a:rPr lang="en-US" smtClean="0"/>
              <a:t>11/16/2016</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650E6505-A822-47C5-A909-B804E724B842}" type="slidenum">
              <a:rPr lang="en-US" smtClean="0"/>
              <a:t>‹Nº›</a:t>
            </a:fld>
            <a:endParaRPr lang="en-US"/>
          </a:p>
        </p:txBody>
      </p:sp>
    </p:spTree>
    <p:extLst>
      <p:ext uri="{BB962C8B-B14F-4D97-AF65-F5344CB8AC3E}">
        <p14:creationId xmlns:p14="http://schemas.microsoft.com/office/powerpoint/2010/main" val="191816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4988" y="1739900"/>
            <a:ext cx="47244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34988" y="2465388"/>
            <a:ext cx="47244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5432425" y="1739900"/>
            <a:ext cx="4725988"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432425" y="2465388"/>
            <a:ext cx="4725988"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B6BF7F75-7131-4EB7-8E7D-A929E0052ABF}" type="datetimeFigureOut">
              <a:rPr lang="en-US" smtClean="0"/>
              <a:t>11/16/2016</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650E6505-A822-47C5-A909-B804E724B842}" type="slidenum">
              <a:rPr lang="en-US" smtClean="0"/>
              <a:t>‹Nº›</a:t>
            </a:fld>
            <a:endParaRPr lang="en-US"/>
          </a:p>
        </p:txBody>
      </p:sp>
    </p:spTree>
    <p:extLst>
      <p:ext uri="{BB962C8B-B14F-4D97-AF65-F5344CB8AC3E}">
        <p14:creationId xmlns:p14="http://schemas.microsoft.com/office/powerpoint/2010/main" val="3890761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B6BF7F75-7131-4EB7-8E7D-A929E0052ABF}" type="datetimeFigureOut">
              <a:rPr lang="en-US" smtClean="0"/>
              <a:t>11/16/2016</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650E6505-A822-47C5-A909-B804E724B842}" type="slidenum">
              <a:rPr lang="en-US" smtClean="0"/>
              <a:t>‹Nº›</a:t>
            </a:fld>
            <a:endParaRPr lang="en-US"/>
          </a:p>
        </p:txBody>
      </p:sp>
    </p:spTree>
    <p:extLst>
      <p:ext uri="{BB962C8B-B14F-4D97-AF65-F5344CB8AC3E}">
        <p14:creationId xmlns:p14="http://schemas.microsoft.com/office/powerpoint/2010/main" val="1026726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BF7F75-7131-4EB7-8E7D-A929E0052ABF}" type="datetimeFigureOut">
              <a:rPr lang="en-US" smtClean="0"/>
              <a:t>11/16/2016</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650E6505-A822-47C5-A909-B804E724B842}" type="slidenum">
              <a:rPr lang="en-US" smtClean="0"/>
              <a:t>‹Nº›</a:t>
            </a:fld>
            <a:endParaRPr lang="en-US"/>
          </a:p>
        </p:txBody>
      </p:sp>
    </p:spTree>
    <p:extLst>
      <p:ext uri="{BB962C8B-B14F-4D97-AF65-F5344CB8AC3E}">
        <p14:creationId xmlns:p14="http://schemas.microsoft.com/office/powerpoint/2010/main" val="2815363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4988" y="309563"/>
            <a:ext cx="3517900" cy="1317625"/>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4181475" y="309563"/>
            <a:ext cx="5976938"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534988" y="1627188"/>
            <a:ext cx="351790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BF7F75-7131-4EB7-8E7D-A929E0052ABF}" type="datetimeFigureOut">
              <a:rPr lang="en-US" smtClean="0"/>
              <a:t>11/16/2016</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650E6505-A822-47C5-A909-B804E724B842}" type="slidenum">
              <a:rPr lang="en-US" smtClean="0"/>
              <a:t>‹Nº›</a:t>
            </a:fld>
            <a:endParaRPr lang="en-US"/>
          </a:p>
        </p:txBody>
      </p:sp>
    </p:spTree>
    <p:extLst>
      <p:ext uri="{BB962C8B-B14F-4D97-AF65-F5344CB8AC3E}">
        <p14:creationId xmlns:p14="http://schemas.microsoft.com/office/powerpoint/2010/main" val="341431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95500" y="5440363"/>
            <a:ext cx="6416675" cy="642937"/>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2095500" y="693738"/>
            <a:ext cx="6416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2095500" y="6083300"/>
            <a:ext cx="6416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BF7F75-7131-4EB7-8E7D-A929E0052ABF}" type="datetimeFigureOut">
              <a:rPr lang="en-US" smtClean="0"/>
              <a:t>11/16/2016</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650E6505-A822-47C5-A909-B804E724B842}" type="slidenum">
              <a:rPr lang="en-US" smtClean="0"/>
              <a:t>‹Nº›</a:t>
            </a:fld>
            <a:endParaRPr lang="en-US"/>
          </a:p>
        </p:txBody>
      </p:sp>
    </p:spTree>
    <p:extLst>
      <p:ext uri="{BB962C8B-B14F-4D97-AF65-F5344CB8AC3E}">
        <p14:creationId xmlns:p14="http://schemas.microsoft.com/office/powerpoint/2010/main" val="376491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6BF7F75-7131-4EB7-8E7D-A929E0052ABF}" type="datetimeFigureOut">
              <a:rPr lang="en-US" smtClean="0"/>
              <a:t>11/16/2016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50E6505-A822-47C5-A909-B804E724B842}" type="slidenum">
              <a:rPr lang="en-US" smtClean="0"/>
              <a:t>‹Nº›</a:t>
            </a:fld>
            <a:endParaRPr lang="en-US"/>
          </a:p>
        </p:txBody>
      </p:sp>
    </p:spTree>
    <p:extLst>
      <p:ext uri="{BB962C8B-B14F-4D97-AF65-F5344CB8AC3E}">
        <p14:creationId xmlns:p14="http://schemas.microsoft.com/office/powerpoint/2010/main" val="498039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53350" y="311150"/>
            <a:ext cx="2405063" cy="663257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34988" y="311150"/>
            <a:ext cx="7065962" cy="66325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6BF7F75-7131-4EB7-8E7D-A929E0052ABF}" type="datetimeFigureOut">
              <a:rPr lang="en-US" smtClean="0"/>
              <a:t>11/16/2016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50E6505-A822-47C5-A909-B804E724B842}" type="slidenum">
              <a:rPr lang="en-US" smtClean="0"/>
              <a:t>‹Nº›</a:t>
            </a:fld>
            <a:endParaRPr lang="en-US"/>
          </a:p>
        </p:txBody>
      </p:sp>
    </p:spTree>
    <p:extLst>
      <p:ext uri="{BB962C8B-B14F-4D97-AF65-F5344CB8AC3E}">
        <p14:creationId xmlns:p14="http://schemas.microsoft.com/office/powerpoint/2010/main" val="345415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2374878" y="1029388"/>
            <a:ext cx="5308642" cy="684022"/>
          </a:xfrm>
          <a:prstGeom prst="rect">
            <a:avLst/>
          </a:prstGeom>
        </p:spPr>
        <p:txBody>
          <a:bodyPr/>
          <a:lstStyle/>
          <a:p>
            <a:r>
              <a:rPr lang="es-ES" smtClean="0"/>
              <a:t>Haga clic para modificar el estilo de título del patrón</a:t>
            </a:r>
            <a:endParaRPr lang="en-US"/>
          </a:p>
        </p:txBody>
      </p:sp>
      <p:sp>
        <p:nvSpPr>
          <p:cNvPr id="3" name="2 Marcador de pie de página"/>
          <p:cNvSpPr>
            <a:spLocks noGrp="1"/>
          </p:cNvSpPr>
          <p:nvPr>
            <p:ph type="ftr" sz="quarter" idx="10"/>
          </p:nvPr>
        </p:nvSpPr>
        <p:spPr/>
        <p:txBody>
          <a:bodyPr/>
          <a:lstStyle/>
          <a:p>
            <a:endParaRPr lang="es-ES"/>
          </a:p>
        </p:txBody>
      </p:sp>
      <p:sp>
        <p:nvSpPr>
          <p:cNvPr id="4" name="3 Marcador de fecha"/>
          <p:cNvSpPr>
            <a:spLocks noGrp="1"/>
          </p:cNvSpPr>
          <p:nvPr>
            <p:ph type="dt" sz="half" idx="11"/>
          </p:nvPr>
        </p:nvSpPr>
        <p:spPr/>
        <p:txBody>
          <a:bodyPr/>
          <a:lstStyle/>
          <a:p>
            <a:fld id="{1D8BD707-D9CF-40AE-B4C6-C98DA3205C09}" type="datetimeFigureOut">
              <a:rPr lang="en-US" smtClean="0"/>
              <a:t>11/16/2016</a:t>
            </a:fld>
            <a:endParaRPr lang="en-US" smtClean="0"/>
          </a:p>
        </p:txBody>
      </p:sp>
      <p:sp>
        <p:nvSpPr>
          <p:cNvPr id="5" name="4 Marcador de número de diapositiva"/>
          <p:cNvSpPr>
            <a:spLocks noGrp="1"/>
          </p:cNvSpPr>
          <p:nvPr>
            <p:ph type="sldNum" sz="quarter" idx="12"/>
          </p:nvPr>
        </p:nvSpPr>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194090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11/16/2016</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374878" y="1029388"/>
            <a:ext cx="5308642" cy="684022"/>
          </a:xfrm>
          <a:prstGeom prst="rect">
            <a:avLst/>
          </a:prstGeom>
        </p:spPr>
        <p:txBody>
          <a:bodyPr lIns="0" tIns="0" rIns="0" bIns="0"/>
          <a:lstStyle/>
          <a:p>
            <a:endParaRPr/>
          </a:p>
        </p:txBody>
      </p:sp>
      <p:sp>
        <p:nvSpPr>
          <p:cNvPr id="3" name="Holder 3"/>
          <p:cNvSpPr>
            <a:spLocks noGrp="1"/>
          </p:cNvSpPr>
          <p:nvPr>
            <p:ph type="body" idx="1"/>
          </p:nvPr>
        </p:nvSpPr>
        <p:spPr>
          <a:xfrm>
            <a:off x="502920" y="1787652"/>
            <a:ext cx="9052559" cy="5129784"/>
          </a:xfrm>
          <a:prstGeom prst="rect">
            <a:avLst/>
          </a:prstGeom>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11/16/2016</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374878" y="1029388"/>
            <a:ext cx="5308642" cy="684022"/>
          </a:xfrm>
          <a:prstGeom prst="rect">
            <a:avLst/>
          </a:prstGeom>
        </p:spPr>
        <p:txBody>
          <a:bodyPr lIns="0" tIns="0" rIns="0" bIns="0"/>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11/16/2016</a:t>
            </a:fld>
            <a:endParaRPr lang="en-US"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11/16/2016</a:t>
            </a:fld>
            <a:endParaRPr lang="en-US"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01688" y="2414588"/>
            <a:ext cx="9090025" cy="1665287"/>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603375" y="4403725"/>
            <a:ext cx="7486650" cy="198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B6BF7F75-7131-4EB7-8E7D-A929E0052ABF}" type="datetimeFigureOut">
              <a:rPr lang="en-US" smtClean="0"/>
              <a:t>11/16/2016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50E6505-A822-47C5-A909-B804E724B842}" type="slidenum">
              <a:rPr lang="en-US" smtClean="0"/>
              <a:t>‹Nº›</a:t>
            </a:fld>
            <a:endParaRPr lang="en-US"/>
          </a:p>
        </p:txBody>
      </p:sp>
    </p:spTree>
    <p:extLst>
      <p:ext uri="{BB962C8B-B14F-4D97-AF65-F5344CB8AC3E}">
        <p14:creationId xmlns:p14="http://schemas.microsoft.com/office/powerpoint/2010/main" val="159826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6BF7F75-7131-4EB7-8E7D-A929E0052ABF}" type="datetimeFigureOut">
              <a:rPr lang="en-US" smtClean="0"/>
              <a:t>11/16/2016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50E6505-A822-47C5-A909-B804E724B842}" type="slidenum">
              <a:rPr lang="en-US" smtClean="0"/>
              <a:t>‹Nº›</a:t>
            </a:fld>
            <a:endParaRPr lang="en-US"/>
          </a:p>
        </p:txBody>
      </p:sp>
    </p:spTree>
    <p:extLst>
      <p:ext uri="{BB962C8B-B14F-4D97-AF65-F5344CB8AC3E}">
        <p14:creationId xmlns:p14="http://schemas.microsoft.com/office/powerpoint/2010/main" val="288164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44550" y="4994275"/>
            <a:ext cx="9090025" cy="1544638"/>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844550" y="3294063"/>
            <a:ext cx="9090025"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6BF7F75-7131-4EB7-8E7D-A929E0052ABF}" type="datetimeFigureOut">
              <a:rPr lang="en-US" smtClean="0"/>
              <a:t>11/16/2016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50E6505-A822-47C5-A909-B804E724B842}" type="slidenum">
              <a:rPr lang="en-US" smtClean="0"/>
              <a:t>‹Nº›</a:t>
            </a:fld>
            <a:endParaRPr lang="en-US"/>
          </a:p>
        </p:txBody>
      </p:sp>
    </p:spTree>
    <p:extLst>
      <p:ext uri="{BB962C8B-B14F-4D97-AF65-F5344CB8AC3E}">
        <p14:creationId xmlns:p14="http://schemas.microsoft.com/office/powerpoint/2010/main" val="3286028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3419856" y="7228332"/>
            <a:ext cx="3218687" cy="38862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11/16/2016</a:t>
            </a:fld>
            <a:endParaRPr lang="en-US" smtClean="0"/>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‹Nº›</a:t>
            </a:fld>
            <a:endParaRPr/>
          </a:p>
        </p:txBody>
      </p:sp>
      <p:sp>
        <p:nvSpPr>
          <p:cNvPr id="9" name="8 Rectángulo"/>
          <p:cNvSpPr/>
          <p:nvPr userDrawn="1"/>
        </p:nvSpPr>
        <p:spPr>
          <a:xfrm>
            <a:off x="0" y="765175"/>
            <a:ext cx="684213" cy="1428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10" name="9 Conector recto"/>
          <p:cNvCxnSpPr/>
          <p:nvPr userDrawn="1"/>
        </p:nvCxnSpPr>
        <p:spPr>
          <a:xfrm rot="5400000">
            <a:off x="373063" y="454025"/>
            <a:ext cx="90805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14 Marcador de contenido"/>
          <p:cNvSpPr txBox="1">
            <a:spLocks/>
          </p:cNvSpPr>
          <p:nvPr userDrawn="1"/>
        </p:nvSpPr>
        <p:spPr>
          <a:xfrm>
            <a:off x="899592" y="764704"/>
            <a:ext cx="7992888" cy="5472608"/>
          </a:xfrm>
          <a:prstGeom prst="rect">
            <a:avLst/>
          </a:prstGeom>
        </p:spPr>
        <p:txBody>
          <a:bodyPr/>
          <a:lstStyle>
            <a:lvl1pPr>
              <a:buNone/>
              <a:defRPr sz="1800"/>
            </a:lvl1pPr>
          </a:lstStyle>
          <a:p>
            <a:r>
              <a:rPr lang="es-ES" kern="0" smtClean="0">
                <a:solidFill>
                  <a:sysClr val="windowText" lastClr="000000"/>
                </a:solidFill>
              </a:rPr>
              <a:t>Haga clic para modificar el estilo de texto del patrón</a:t>
            </a:r>
            <a:endParaRPr lang="es-ES" kern="0" dirty="0" smtClean="0">
              <a:solidFill>
                <a:sysClr val="windowText" lastClr="000000"/>
              </a:solidFill>
            </a:endParaRPr>
          </a:p>
        </p:txBody>
      </p:sp>
      <p:sp>
        <p:nvSpPr>
          <p:cNvPr id="12" name="1 Título"/>
          <p:cNvSpPr txBox="1">
            <a:spLocks/>
          </p:cNvSpPr>
          <p:nvPr userDrawn="1"/>
        </p:nvSpPr>
        <p:spPr>
          <a:xfrm>
            <a:off x="899592" y="144016"/>
            <a:ext cx="7992888" cy="548680"/>
          </a:xfrm>
          <a:prstGeom prst="rect">
            <a:avLst/>
          </a:prstGeom>
          <a:noFill/>
        </p:spPr>
        <p:txBody>
          <a:bodyPr anchor="b">
            <a:noAutofit/>
          </a:bodyPr>
          <a:lstStyle>
            <a:lvl1pPr algn="l">
              <a:defRPr sz="2400" b="1" baseline="0">
                <a:solidFill>
                  <a:schemeClr val="tx1">
                    <a:lumMod val="50000"/>
                    <a:lumOff val="50000"/>
                  </a:schemeClr>
                </a:solidFill>
              </a:defRPr>
            </a:lvl1pPr>
          </a:lstStyle>
          <a:p>
            <a:r>
              <a:rPr lang="es-ES" kern="0" dirty="0" smtClean="0"/>
              <a:t>Haga clic para modificar el estilo de título del patrón</a:t>
            </a:r>
            <a:endParaRPr lang="es-ES" kern="0" dirty="0"/>
          </a:p>
        </p:txBody>
      </p:sp>
      <p:pic>
        <p:nvPicPr>
          <p:cNvPr id="13" name="Picture 4" descr="Resultado de imagen de uem logo"/>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162" y="-5625"/>
            <a:ext cx="679051" cy="6790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4" r:id="rId1"/>
    <p:sldLayoutId id="2147483678" r:id="rId2"/>
    <p:sldLayoutId id="2147483661" r:id="rId3"/>
    <p:sldLayoutId id="2147483662" r:id="rId4"/>
    <p:sldLayoutId id="2147483663" r:id="rId5"/>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34988" y="311150"/>
            <a:ext cx="9623425" cy="12954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4988" y="1812925"/>
            <a:ext cx="9623425" cy="5130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534988" y="7204075"/>
            <a:ext cx="2495550"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B6BF7F75-7131-4EB7-8E7D-A929E0052ABF}" type="datetimeFigureOut">
              <a:rPr lang="en-US" smtClean="0"/>
              <a:t>11/16/2016</a:t>
            </a:fld>
            <a:endParaRPr lang="en-US"/>
          </a:p>
        </p:txBody>
      </p:sp>
      <p:sp>
        <p:nvSpPr>
          <p:cNvPr id="5" name="4 Marcador de pie de página"/>
          <p:cNvSpPr>
            <a:spLocks noGrp="1"/>
          </p:cNvSpPr>
          <p:nvPr>
            <p:ph type="ftr" sz="quarter" idx="3"/>
          </p:nvPr>
        </p:nvSpPr>
        <p:spPr>
          <a:xfrm>
            <a:off x="3652838" y="7204075"/>
            <a:ext cx="33877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7662863" y="7204075"/>
            <a:ext cx="2495550"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650E6505-A822-47C5-A909-B804E724B842}" type="slidenum">
              <a:rPr lang="en-US" smtClean="0"/>
              <a:t>‹Nº›</a:t>
            </a:fld>
            <a:endParaRPr lang="en-US"/>
          </a:p>
        </p:txBody>
      </p:sp>
      <p:pic>
        <p:nvPicPr>
          <p:cNvPr id="3074" name="Picture 2" descr="Resultado de imagen de uem log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679" y="5262"/>
            <a:ext cx="847725"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587437"/>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 Id="rId5" Type="http://schemas.openxmlformats.org/officeDocument/2006/relationships/image" Target="../media/image68.pn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6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80.png"/><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 Id="rId5" Type="http://schemas.openxmlformats.org/officeDocument/2006/relationships/image" Target="../media/image84.png"/><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 Id="rId5" Type="http://schemas.openxmlformats.org/officeDocument/2006/relationships/image" Target="../media/image88.png"/><Relationship Id="rId4" Type="http://schemas.openxmlformats.org/officeDocument/2006/relationships/image" Target="../media/image87.png"/></Relationships>
</file>

<file path=ppt/slides/_rels/slide3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 Id="rId4" Type="http://schemas.openxmlformats.org/officeDocument/2006/relationships/image" Target="../media/image9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6.xml"/><Relationship Id="rId5" Type="http://schemas.openxmlformats.org/officeDocument/2006/relationships/image" Target="../media/image100.png"/><Relationship Id="rId4" Type="http://schemas.openxmlformats.org/officeDocument/2006/relationships/image" Target="../media/image99.png"/></Relationships>
</file>

<file path=ppt/slides/_rels/slide4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6.xml"/><Relationship Id="rId4" Type="http://schemas.openxmlformats.org/officeDocument/2006/relationships/image" Target="../media/image106.png"/></Relationships>
</file>

<file path=ppt/slides/_rels/slide4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image" Target="../media/image111.png"/><Relationship Id="rId1" Type="http://schemas.openxmlformats.org/officeDocument/2006/relationships/slideLayout" Target="../slideLayouts/slideLayout1.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5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xml"/><Relationship Id="rId5" Type="http://schemas.openxmlformats.org/officeDocument/2006/relationships/image" Target="../media/image120.jpg"/><Relationship Id="rId4" Type="http://schemas.openxmlformats.org/officeDocument/2006/relationships/image" Target="../media/image119.jpg"/></Relationships>
</file>

<file path=ppt/slides/_rels/slide5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jpg"/><Relationship Id="rId1" Type="http://schemas.openxmlformats.org/officeDocument/2006/relationships/slideLayout" Target="../slideLayouts/slideLayout1.xml"/><Relationship Id="rId4" Type="http://schemas.openxmlformats.org/officeDocument/2006/relationships/image" Target="../media/image123.png"/></Relationships>
</file>

<file path=ppt/slides/_rels/slide5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jpg"/><Relationship Id="rId1" Type="http://schemas.openxmlformats.org/officeDocument/2006/relationships/slideLayout" Target="../slideLayouts/slideLayout1.xml"/><Relationship Id="rId5" Type="http://schemas.openxmlformats.org/officeDocument/2006/relationships/image" Target="../media/image127.jpg"/><Relationship Id="rId4" Type="http://schemas.openxmlformats.org/officeDocument/2006/relationships/image" Target="../media/image126.jpg"/></Relationships>
</file>

<file path=ppt/slides/_rels/slide5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1.xml"/><Relationship Id="rId5" Type="http://schemas.openxmlformats.org/officeDocument/2006/relationships/image" Target="../media/image142.png"/><Relationship Id="rId4" Type="http://schemas.openxmlformats.org/officeDocument/2006/relationships/image" Target="../media/image141.png"/></Relationships>
</file>

<file path=ppt/slides/_rels/slide63.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jpeg"/><Relationship Id="rId1" Type="http://schemas.openxmlformats.org/officeDocument/2006/relationships/slideLayout" Target="../slideLayouts/slideLayout1.xml"/><Relationship Id="rId5" Type="http://schemas.openxmlformats.org/officeDocument/2006/relationships/image" Target="../media/image148.png"/><Relationship Id="rId4" Type="http://schemas.openxmlformats.org/officeDocument/2006/relationships/image" Target="../media/image14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35098" y="3016630"/>
            <a:ext cx="5185410" cy="774700"/>
          </a:xfrm>
          <a:prstGeom prst="rect">
            <a:avLst/>
          </a:prstGeom>
        </p:spPr>
        <p:txBody>
          <a:bodyPr vert="horz" wrap="square" lIns="0" tIns="0" rIns="0" bIns="0" rtlCol="0">
            <a:noAutofit/>
          </a:bodyPr>
          <a:lstStyle/>
          <a:p>
            <a:pPr marL="12700">
              <a:lnSpc>
                <a:spcPct val="100000"/>
              </a:lnSpc>
            </a:pPr>
            <a:r>
              <a:rPr sz="4800" dirty="0" smtClean="0">
                <a:latin typeface="Calibri"/>
                <a:cs typeface="Calibri"/>
              </a:rPr>
              <a:t>Viscous</a:t>
            </a:r>
            <a:r>
              <a:rPr sz="4800" spc="-5" dirty="0" smtClean="0">
                <a:latin typeface="Calibri"/>
                <a:cs typeface="Calibri"/>
              </a:rPr>
              <a:t> </a:t>
            </a:r>
            <a:r>
              <a:rPr sz="4800" spc="0" dirty="0" smtClean="0">
                <a:latin typeface="Calibri"/>
                <a:cs typeface="Calibri"/>
              </a:rPr>
              <a:t>flow in ducts</a:t>
            </a:r>
            <a:endParaRPr sz="4800">
              <a:latin typeface="Calibri"/>
              <a:cs typeface="Calibri"/>
            </a:endParaRPr>
          </a:p>
        </p:txBody>
      </p:sp>
      <p:pic>
        <p:nvPicPr>
          <p:cNvPr id="5122" name="Picture 2" descr="Resultado de imagen de uem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 y="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93010" y="445586"/>
            <a:ext cx="4956810" cy="684530"/>
          </a:xfrm>
          <a:prstGeom prst="rect">
            <a:avLst/>
          </a:prstGeom>
        </p:spPr>
        <p:txBody>
          <a:bodyPr vert="horz" wrap="square" lIns="0" tIns="0" rIns="0" bIns="0" rtlCol="0">
            <a:noAutofit/>
          </a:bodyPr>
          <a:lstStyle/>
          <a:p>
            <a:pPr marL="12700">
              <a:lnSpc>
                <a:spcPct val="100000"/>
              </a:lnSpc>
            </a:pPr>
            <a:r>
              <a:rPr sz="4250" dirty="0" smtClean="0">
                <a:solidFill>
                  <a:srgbClr val="231F20"/>
                </a:solidFill>
                <a:latin typeface="Times New Roman"/>
                <a:cs typeface="Times New Roman"/>
              </a:rPr>
              <a:t>Entrance</a:t>
            </a:r>
            <a:r>
              <a:rPr sz="4250" spc="-35" dirty="0" smtClean="0">
                <a:solidFill>
                  <a:srgbClr val="231F20"/>
                </a:solidFill>
                <a:latin typeface="Times New Roman"/>
                <a:cs typeface="Times New Roman"/>
              </a:rPr>
              <a:t> </a:t>
            </a:r>
            <a:r>
              <a:rPr sz="4250" spc="0" dirty="0" smtClean="0">
                <a:solidFill>
                  <a:srgbClr val="231F20"/>
                </a:solidFill>
                <a:latin typeface="Times New Roman"/>
                <a:cs typeface="Times New Roman"/>
              </a:rPr>
              <a:t>of pipe</a:t>
            </a:r>
            <a:r>
              <a:rPr sz="4250" spc="-15" dirty="0" smtClean="0">
                <a:solidFill>
                  <a:srgbClr val="231F20"/>
                </a:solidFill>
                <a:latin typeface="Times New Roman"/>
                <a:cs typeface="Times New Roman"/>
              </a:rPr>
              <a:t> </a:t>
            </a:r>
            <a:r>
              <a:rPr sz="4250" spc="0" dirty="0" smtClean="0">
                <a:solidFill>
                  <a:srgbClr val="231F20"/>
                </a:solidFill>
                <a:latin typeface="Times New Roman"/>
                <a:cs typeface="Times New Roman"/>
              </a:rPr>
              <a:t>flows</a:t>
            </a:r>
            <a:endParaRPr sz="4250">
              <a:latin typeface="Times New Roman"/>
              <a:cs typeface="Times New Roman"/>
            </a:endParaRPr>
          </a:p>
        </p:txBody>
      </p:sp>
      <p:sp>
        <p:nvSpPr>
          <p:cNvPr id="5" name="4 Rectángulo"/>
          <p:cNvSpPr/>
          <p:nvPr/>
        </p:nvSpPr>
        <p:spPr>
          <a:xfrm>
            <a:off x="927100" y="1171965"/>
            <a:ext cx="9144000" cy="2031325"/>
          </a:xfrm>
          <a:prstGeom prst="rect">
            <a:avLst/>
          </a:prstGeom>
        </p:spPr>
        <p:txBody>
          <a:bodyPr wrap="square">
            <a:spAutoFit/>
          </a:bodyPr>
          <a:lstStyle/>
          <a:p>
            <a:r>
              <a:rPr lang="en-US" dirty="0"/>
              <a:t>For Re =</a:t>
            </a:r>
            <a:r>
              <a:rPr lang="en-US" dirty="0" smtClean="0"/>
              <a:t>20</a:t>
            </a:r>
            <a:r>
              <a:rPr lang="en-US" dirty="0"/>
              <a:t>, the hydrodynamic entry length is about the size of the diameter,</a:t>
            </a:r>
          </a:p>
          <a:p>
            <a:r>
              <a:rPr lang="en-US" dirty="0"/>
              <a:t>but increases linearly with velocity. In the limiting laminar case of </a:t>
            </a:r>
            <a:r>
              <a:rPr lang="en-US" dirty="0" smtClean="0"/>
              <a:t>Re= </a:t>
            </a:r>
            <a:r>
              <a:rPr lang="en-US" dirty="0"/>
              <a:t>2300, the hydrodynamic entry length is </a:t>
            </a:r>
            <a:r>
              <a:rPr lang="en-US" dirty="0" smtClean="0"/>
              <a:t>115</a:t>
            </a:r>
            <a:r>
              <a:rPr lang="en-US" i="1" dirty="0" smtClean="0"/>
              <a:t>D</a:t>
            </a:r>
            <a:r>
              <a:rPr lang="en-US" dirty="0" smtClean="0"/>
              <a:t>.</a:t>
            </a:r>
          </a:p>
          <a:p>
            <a:endParaRPr lang="en-US" dirty="0"/>
          </a:p>
          <a:p>
            <a:r>
              <a:rPr lang="en-US" dirty="0"/>
              <a:t>In </a:t>
            </a:r>
            <a:r>
              <a:rPr lang="en-US" i="1" dirty="0"/>
              <a:t>turbulent flow, </a:t>
            </a:r>
            <a:r>
              <a:rPr lang="en-US" dirty="0"/>
              <a:t>the intense mixing during random fluctuations </a:t>
            </a:r>
            <a:r>
              <a:rPr lang="en-US" dirty="0" smtClean="0"/>
              <a:t>usually overshadows </a:t>
            </a:r>
            <a:r>
              <a:rPr lang="en-US" dirty="0"/>
              <a:t>the effects of molecular diffusion. The hydrodynamic </a:t>
            </a:r>
            <a:r>
              <a:rPr lang="en-US" dirty="0" smtClean="0"/>
              <a:t>entry length </a:t>
            </a:r>
            <a:r>
              <a:rPr lang="en-US" dirty="0"/>
              <a:t>for turbulent flow can be approximated as</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00" y="3203290"/>
            <a:ext cx="3503026" cy="60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206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413" y="379910"/>
            <a:ext cx="6167438" cy="5233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ject 2"/>
          <p:cNvSpPr/>
          <p:nvPr/>
        </p:nvSpPr>
        <p:spPr>
          <a:xfrm>
            <a:off x="1483258" y="690473"/>
            <a:ext cx="23698" cy="238556"/>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p:nvPr/>
        </p:nvSpPr>
        <p:spPr>
          <a:xfrm>
            <a:off x="6324041" y="690473"/>
            <a:ext cx="22225" cy="23855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7936153" y="690473"/>
            <a:ext cx="23698" cy="238556"/>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8299170" y="690473"/>
            <a:ext cx="23710" cy="238556"/>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p:nvPr/>
        </p:nvSpPr>
        <p:spPr>
          <a:xfrm>
            <a:off x="3898900" y="152400"/>
            <a:ext cx="2279015" cy="373380"/>
          </a:xfrm>
          <a:prstGeom prst="rect">
            <a:avLst/>
          </a:prstGeom>
        </p:spPr>
        <p:txBody>
          <a:bodyPr vert="horz" wrap="square" lIns="0" tIns="0" rIns="0" bIns="0" rtlCol="0">
            <a:noAutofit/>
          </a:bodyPr>
          <a:lstStyle/>
          <a:p>
            <a:pPr marL="12700">
              <a:lnSpc>
                <a:spcPct val="100000"/>
              </a:lnSpc>
            </a:pPr>
            <a:r>
              <a:rPr sz="2300" b="1" spc="5" dirty="0" smtClean="0">
                <a:solidFill>
                  <a:srgbClr val="231F20"/>
                </a:solidFill>
                <a:latin typeface="Arial"/>
                <a:cs typeface="Arial"/>
              </a:rPr>
              <a:t>Entranc</a:t>
            </a:r>
            <a:r>
              <a:rPr sz="2300" b="1" spc="10" dirty="0" smtClean="0">
                <a:solidFill>
                  <a:srgbClr val="231F20"/>
                </a:solidFill>
                <a:latin typeface="Arial"/>
                <a:cs typeface="Arial"/>
              </a:rPr>
              <a:t>e </a:t>
            </a:r>
            <a:r>
              <a:rPr sz="2300" b="1" spc="5" dirty="0" smtClean="0">
                <a:solidFill>
                  <a:srgbClr val="231F20"/>
                </a:solidFill>
                <a:latin typeface="Arial"/>
                <a:cs typeface="Arial"/>
              </a:rPr>
              <a:t>region</a:t>
            </a:r>
            <a:endParaRPr sz="2300" dirty="0">
              <a:latin typeface="Arial"/>
              <a:cs typeface="Arial"/>
            </a:endParaRPr>
          </a:p>
        </p:txBody>
      </p:sp>
      <p:sp>
        <p:nvSpPr>
          <p:cNvPr id="8" name="object 8"/>
          <p:cNvSpPr/>
          <p:nvPr/>
        </p:nvSpPr>
        <p:spPr>
          <a:xfrm>
            <a:off x="1155700" y="5681701"/>
            <a:ext cx="8223542" cy="2090699"/>
          </a:xfrm>
          <a:prstGeom prst="rect">
            <a:avLst/>
          </a:prstGeom>
          <a:blipFill>
            <a:blip r:embed="rId4" cstate="print"/>
            <a:stretch>
              <a:fillRect/>
            </a:stretch>
          </a:blipFill>
        </p:spPr>
        <p:txBody>
          <a:bodyPr wrap="square" lIns="0" tIns="0" rIns="0" bIns="0" rtlCol="0">
            <a:noAutofit/>
          </a:bodyPr>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20277" y="674192"/>
            <a:ext cx="6701790" cy="1098550"/>
          </a:xfrm>
          <a:prstGeom prst="rect">
            <a:avLst/>
          </a:prstGeom>
        </p:spPr>
        <p:txBody>
          <a:bodyPr vert="horz" wrap="square" lIns="0" tIns="0" rIns="0" bIns="0" rtlCol="0">
            <a:noAutofit/>
          </a:bodyPr>
          <a:lstStyle/>
          <a:p>
            <a:pPr marL="160655" marR="12700" indent="-148590">
              <a:lnSpc>
                <a:spcPct val="100000"/>
              </a:lnSpc>
            </a:pPr>
            <a:r>
              <a:rPr sz="3500" spc="-5" dirty="0" smtClean="0">
                <a:solidFill>
                  <a:srgbClr val="231F20"/>
                </a:solidFill>
                <a:latin typeface="Times New Roman"/>
                <a:cs typeface="Times New Roman"/>
              </a:rPr>
              <a:t>Forc</a:t>
            </a:r>
            <a:r>
              <a:rPr sz="3500" spc="0" dirty="0" smtClean="0">
                <a:solidFill>
                  <a:srgbClr val="231F20"/>
                </a:solidFill>
                <a:latin typeface="Times New Roman"/>
                <a:cs typeface="Times New Roman"/>
              </a:rPr>
              <a:t>e</a:t>
            </a:r>
            <a:r>
              <a:rPr sz="3500" spc="-5" dirty="0" smtClean="0">
                <a:solidFill>
                  <a:srgbClr val="231F20"/>
                </a:solidFill>
                <a:latin typeface="Times New Roman"/>
                <a:cs typeface="Times New Roman"/>
              </a:rPr>
              <a:t> balanc</a:t>
            </a:r>
            <a:r>
              <a:rPr sz="3500" spc="0" dirty="0" smtClean="0">
                <a:solidFill>
                  <a:srgbClr val="231F20"/>
                </a:solidFill>
                <a:latin typeface="Times New Roman"/>
                <a:cs typeface="Times New Roman"/>
              </a:rPr>
              <a:t>e</a:t>
            </a:r>
            <a:r>
              <a:rPr sz="3500" spc="20" dirty="0" smtClean="0">
                <a:solidFill>
                  <a:srgbClr val="231F20"/>
                </a:solidFill>
                <a:latin typeface="Times New Roman"/>
                <a:cs typeface="Times New Roman"/>
              </a:rPr>
              <a:t> </a:t>
            </a:r>
            <a:r>
              <a:rPr sz="3500" spc="-5" dirty="0" smtClean="0">
                <a:solidFill>
                  <a:srgbClr val="231F20"/>
                </a:solidFill>
                <a:latin typeface="Times New Roman"/>
                <a:cs typeface="Times New Roman"/>
              </a:rPr>
              <a:t>o</a:t>
            </a:r>
            <a:r>
              <a:rPr sz="3500" spc="0" dirty="0" smtClean="0">
                <a:solidFill>
                  <a:srgbClr val="231F20"/>
                </a:solidFill>
                <a:latin typeface="Times New Roman"/>
                <a:cs typeface="Times New Roman"/>
              </a:rPr>
              <a:t>f</a:t>
            </a:r>
            <a:r>
              <a:rPr sz="3500" spc="-5" dirty="0" smtClean="0">
                <a:solidFill>
                  <a:srgbClr val="231F20"/>
                </a:solidFill>
                <a:latin typeface="Times New Roman"/>
                <a:cs typeface="Times New Roman"/>
              </a:rPr>
              <a:t> </a:t>
            </a:r>
            <a:r>
              <a:rPr sz="3500" spc="0" dirty="0" smtClean="0">
                <a:solidFill>
                  <a:srgbClr val="231F20"/>
                </a:solidFill>
                <a:latin typeface="Times New Roman"/>
                <a:cs typeface="Times New Roman"/>
              </a:rPr>
              <a:t>a</a:t>
            </a:r>
            <a:r>
              <a:rPr sz="3500" spc="-5" dirty="0" smtClean="0">
                <a:solidFill>
                  <a:srgbClr val="231F20"/>
                </a:solidFill>
                <a:latin typeface="Times New Roman"/>
                <a:cs typeface="Times New Roman"/>
              </a:rPr>
              <a:t> free-bod</a:t>
            </a:r>
            <a:r>
              <a:rPr sz="3500" spc="0" dirty="0" smtClean="0">
                <a:solidFill>
                  <a:srgbClr val="231F20"/>
                </a:solidFill>
                <a:latin typeface="Times New Roman"/>
                <a:cs typeface="Times New Roman"/>
              </a:rPr>
              <a:t>y</a:t>
            </a:r>
            <a:r>
              <a:rPr sz="3500" spc="-5" dirty="0" smtClean="0">
                <a:solidFill>
                  <a:srgbClr val="231F20"/>
                </a:solidFill>
                <a:latin typeface="Times New Roman"/>
                <a:cs typeface="Times New Roman"/>
              </a:rPr>
              <a:t> diagram throug</a:t>
            </a:r>
            <a:r>
              <a:rPr sz="3500" spc="0" dirty="0" smtClean="0">
                <a:solidFill>
                  <a:srgbClr val="231F20"/>
                </a:solidFill>
                <a:latin typeface="Times New Roman"/>
                <a:cs typeface="Times New Roman"/>
              </a:rPr>
              <a:t>h</a:t>
            </a:r>
            <a:r>
              <a:rPr sz="3500" spc="-5" dirty="0" smtClean="0">
                <a:solidFill>
                  <a:srgbClr val="231F20"/>
                </a:solidFill>
                <a:latin typeface="Times New Roman"/>
                <a:cs typeface="Times New Roman"/>
              </a:rPr>
              <a:t> </a:t>
            </a:r>
            <a:r>
              <a:rPr sz="3500" spc="0" dirty="0" smtClean="0">
                <a:solidFill>
                  <a:srgbClr val="231F20"/>
                </a:solidFill>
                <a:latin typeface="Times New Roman"/>
                <a:cs typeface="Times New Roman"/>
              </a:rPr>
              <a:t>a</a:t>
            </a:r>
            <a:r>
              <a:rPr sz="3500" spc="-5" dirty="0" smtClean="0">
                <a:solidFill>
                  <a:srgbClr val="231F20"/>
                </a:solidFill>
                <a:latin typeface="Times New Roman"/>
                <a:cs typeface="Times New Roman"/>
              </a:rPr>
              <a:t> full</a:t>
            </a:r>
            <a:r>
              <a:rPr sz="3500" spc="0" dirty="0" smtClean="0">
                <a:solidFill>
                  <a:srgbClr val="231F20"/>
                </a:solidFill>
                <a:latin typeface="Times New Roman"/>
                <a:cs typeface="Times New Roman"/>
              </a:rPr>
              <a:t>y</a:t>
            </a:r>
            <a:r>
              <a:rPr sz="3500" spc="-5" dirty="0" smtClean="0">
                <a:solidFill>
                  <a:srgbClr val="231F20"/>
                </a:solidFill>
                <a:latin typeface="Times New Roman"/>
                <a:cs typeface="Times New Roman"/>
              </a:rPr>
              <a:t> develope</a:t>
            </a:r>
            <a:r>
              <a:rPr sz="3500" spc="0" dirty="0" smtClean="0">
                <a:solidFill>
                  <a:srgbClr val="231F20"/>
                </a:solidFill>
                <a:latin typeface="Times New Roman"/>
                <a:cs typeface="Times New Roman"/>
              </a:rPr>
              <a:t>d</a:t>
            </a:r>
            <a:r>
              <a:rPr sz="3500" spc="20" dirty="0" smtClean="0">
                <a:solidFill>
                  <a:srgbClr val="231F20"/>
                </a:solidFill>
                <a:latin typeface="Times New Roman"/>
                <a:cs typeface="Times New Roman"/>
              </a:rPr>
              <a:t> </a:t>
            </a:r>
            <a:r>
              <a:rPr sz="3500" spc="-5" dirty="0" smtClean="0">
                <a:solidFill>
                  <a:srgbClr val="231F20"/>
                </a:solidFill>
                <a:latin typeface="Times New Roman"/>
                <a:cs typeface="Times New Roman"/>
              </a:rPr>
              <a:t>pip</a:t>
            </a:r>
            <a:r>
              <a:rPr sz="3500" spc="0" dirty="0" smtClean="0">
                <a:solidFill>
                  <a:srgbClr val="231F20"/>
                </a:solidFill>
                <a:latin typeface="Times New Roman"/>
                <a:cs typeface="Times New Roman"/>
              </a:rPr>
              <a:t>e</a:t>
            </a:r>
            <a:r>
              <a:rPr sz="3500" spc="-5" dirty="0" smtClean="0">
                <a:solidFill>
                  <a:srgbClr val="231F20"/>
                </a:solidFill>
                <a:latin typeface="Times New Roman"/>
                <a:cs typeface="Times New Roman"/>
              </a:rPr>
              <a:t> flow</a:t>
            </a:r>
            <a:endParaRPr sz="3500">
              <a:latin typeface="Times New Roman"/>
              <a:cs typeface="Times New Roman"/>
            </a:endParaRPr>
          </a:p>
        </p:txBody>
      </p:sp>
      <p:sp>
        <p:nvSpPr>
          <p:cNvPr id="3" name="object 3"/>
          <p:cNvSpPr/>
          <p:nvPr/>
        </p:nvSpPr>
        <p:spPr>
          <a:xfrm>
            <a:off x="698501" y="2074404"/>
            <a:ext cx="4038599" cy="3564395"/>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5371172" y="2074405"/>
            <a:ext cx="4623728" cy="3709587"/>
          </a:xfrm>
          <a:prstGeom prst="rect">
            <a:avLst/>
          </a:prstGeom>
          <a:blipFill>
            <a:blip r:embed="rId3" cstate="print"/>
            <a:stretch>
              <a:fillRect/>
            </a:stretch>
          </a:blipFill>
        </p:spPr>
        <p:txBody>
          <a:bodyPr wrap="square" lIns="0" tIns="0" rIns="0" bIns="0" rtlCol="0">
            <a:noAutofit/>
          </a:bodyPr>
          <a:lstStyle/>
          <a:p>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 y="6149075"/>
            <a:ext cx="6045200" cy="39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20277" y="674192"/>
            <a:ext cx="6701790" cy="1098550"/>
          </a:xfrm>
          <a:prstGeom prst="rect">
            <a:avLst/>
          </a:prstGeom>
        </p:spPr>
        <p:txBody>
          <a:bodyPr vert="horz" wrap="square" lIns="0" tIns="0" rIns="0" bIns="0" rtlCol="0">
            <a:noAutofit/>
          </a:bodyPr>
          <a:lstStyle/>
          <a:p>
            <a:pPr marL="160655" marR="12700" indent="-148590">
              <a:lnSpc>
                <a:spcPct val="100000"/>
              </a:lnSpc>
            </a:pPr>
            <a:r>
              <a:rPr sz="3500" spc="-5" dirty="0" smtClean="0">
                <a:solidFill>
                  <a:srgbClr val="231F20"/>
                </a:solidFill>
                <a:latin typeface="Times New Roman"/>
                <a:cs typeface="Times New Roman"/>
              </a:rPr>
              <a:t>Forc</a:t>
            </a:r>
            <a:r>
              <a:rPr sz="3500" spc="0" dirty="0" smtClean="0">
                <a:solidFill>
                  <a:srgbClr val="231F20"/>
                </a:solidFill>
                <a:latin typeface="Times New Roman"/>
                <a:cs typeface="Times New Roman"/>
              </a:rPr>
              <a:t>e</a:t>
            </a:r>
            <a:r>
              <a:rPr sz="3500" spc="-5" dirty="0" smtClean="0">
                <a:solidFill>
                  <a:srgbClr val="231F20"/>
                </a:solidFill>
                <a:latin typeface="Times New Roman"/>
                <a:cs typeface="Times New Roman"/>
              </a:rPr>
              <a:t> balanc</a:t>
            </a:r>
            <a:r>
              <a:rPr sz="3500" spc="0" dirty="0" smtClean="0">
                <a:solidFill>
                  <a:srgbClr val="231F20"/>
                </a:solidFill>
                <a:latin typeface="Times New Roman"/>
                <a:cs typeface="Times New Roman"/>
              </a:rPr>
              <a:t>e</a:t>
            </a:r>
            <a:r>
              <a:rPr sz="3500" spc="20" dirty="0" smtClean="0">
                <a:solidFill>
                  <a:srgbClr val="231F20"/>
                </a:solidFill>
                <a:latin typeface="Times New Roman"/>
                <a:cs typeface="Times New Roman"/>
              </a:rPr>
              <a:t> </a:t>
            </a:r>
            <a:r>
              <a:rPr sz="3500" spc="-5" dirty="0" smtClean="0">
                <a:solidFill>
                  <a:srgbClr val="231F20"/>
                </a:solidFill>
                <a:latin typeface="Times New Roman"/>
                <a:cs typeface="Times New Roman"/>
              </a:rPr>
              <a:t>o</a:t>
            </a:r>
            <a:r>
              <a:rPr sz="3500" spc="0" dirty="0" smtClean="0">
                <a:solidFill>
                  <a:srgbClr val="231F20"/>
                </a:solidFill>
                <a:latin typeface="Times New Roman"/>
                <a:cs typeface="Times New Roman"/>
              </a:rPr>
              <a:t>f</a:t>
            </a:r>
            <a:r>
              <a:rPr sz="3500" spc="-5" dirty="0" smtClean="0">
                <a:solidFill>
                  <a:srgbClr val="231F20"/>
                </a:solidFill>
                <a:latin typeface="Times New Roman"/>
                <a:cs typeface="Times New Roman"/>
              </a:rPr>
              <a:t> </a:t>
            </a:r>
            <a:r>
              <a:rPr sz="3500" spc="0" dirty="0" smtClean="0">
                <a:solidFill>
                  <a:srgbClr val="231F20"/>
                </a:solidFill>
                <a:latin typeface="Times New Roman"/>
                <a:cs typeface="Times New Roman"/>
              </a:rPr>
              <a:t>a</a:t>
            </a:r>
            <a:r>
              <a:rPr sz="3500" spc="-5" dirty="0" smtClean="0">
                <a:solidFill>
                  <a:srgbClr val="231F20"/>
                </a:solidFill>
                <a:latin typeface="Times New Roman"/>
                <a:cs typeface="Times New Roman"/>
              </a:rPr>
              <a:t> free-bod</a:t>
            </a:r>
            <a:r>
              <a:rPr sz="3500" spc="0" dirty="0" smtClean="0">
                <a:solidFill>
                  <a:srgbClr val="231F20"/>
                </a:solidFill>
                <a:latin typeface="Times New Roman"/>
                <a:cs typeface="Times New Roman"/>
              </a:rPr>
              <a:t>y</a:t>
            </a:r>
            <a:r>
              <a:rPr sz="3500" spc="-5" dirty="0" smtClean="0">
                <a:solidFill>
                  <a:srgbClr val="231F20"/>
                </a:solidFill>
                <a:latin typeface="Times New Roman"/>
                <a:cs typeface="Times New Roman"/>
              </a:rPr>
              <a:t> diagram throug</a:t>
            </a:r>
            <a:r>
              <a:rPr sz="3500" spc="0" dirty="0" smtClean="0">
                <a:solidFill>
                  <a:srgbClr val="231F20"/>
                </a:solidFill>
                <a:latin typeface="Times New Roman"/>
                <a:cs typeface="Times New Roman"/>
              </a:rPr>
              <a:t>h</a:t>
            </a:r>
            <a:r>
              <a:rPr sz="3500" spc="-5" dirty="0" smtClean="0">
                <a:solidFill>
                  <a:srgbClr val="231F20"/>
                </a:solidFill>
                <a:latin typeface="Times New Roman"/>
                <a:cs typeface="Times New Roman"/>
              </a:rPr>
              <a:t> </a:t>
            </a:r>
            <a:r>
              <a:rPr sz="3500" spc="0" dirty="0" smtClean="0">
                <a:solidFill>
                  <a:srgbClr val="231F20"/>
                </a:solidFill>
                <a:latin typeface="Times New Roman"/>
                <a:cs typeface="Times New Roman"/>
              </a:rPr>
              <a:t>a</a:t>
            </a:r>
            <a:r>
              <a:rPr sz="3500" spc="-5" dirty="0" smtClean="0">
                <a:solidFill>
                  <a:srgbClr val="231F20"/>
                </a:solidFill>
                <a:latin typeface="Times New Roman"/>
                <a:cs typeface="Times New Roman"/>
              </a:rPr>
              <a:t> full</a:t>
            </a:r>
            <a:r>
              <a:rPr sz="3500" spc="0" dirty="0" smtClean="0">
                <a:solidFill>
                  <a:srgbClr val="231F20"/>
                </a:solidFill>
                <a:latin typeface="Times New Roman"/>
                <a:cs typeface="Times New Roman"/>
              </a:rPr>
              <a:t>y</a:t>
            </a:r>
            <a:r>
              <a:rPr sz="3500" spc="-5" dirty="0" smtClean="0">
                <a:solidFill>
                  <a:srgbClr val="231F20"/>
                </a:solidFill>
                <a:latin typeface="Times New Roman"/>
                <a:cs typeface="Times New Roman"/>
              </a:rPr>
              <a:t> develope</a:t>
            </a:r>
            <a:r>
              <a:rPr sz="3500" spc="0" dirty="0" smtClean="0">
                <a:solidFill>
                  <a:srgbClr val="231F20"/>
                </a:solidFill>
                <a:latin typeface="Times New Roman"/>
                <a:cs typeface="Times New Roman"/>
              </a:rPr>
              <a:t>d</a:t>
            </a:r>
            <a:r>
              <a:rPr sz="3500" spc="20" dirty="0" smtClean="0">
                <a:solidFill>
                  <a:srgbClr val="231F20"/>
                </a:solidFill>
                <a:latin typeface="Times New Roman"/>
                <a:cs typeface="Times New Roman"/>
              </a:rPr>
              <a:t> </a:t>
            </a:r>
            <a:r>
              <a:rPr sz="3500" spc="-5" dirty="0" smtClean="0">
                <a:solidFill>
                  <a:srgbClr val="231F20"/>
                </a:solidFill>
                <a:latin typeface="Times New Roman"/>
                <a:cs typeface="Times New Roman"/>
              </a:rPr>
              <a:t>pip</a:t>
            </a:r>
            <a:r>
              <a:rPr sz="3500" spc="0" dirty="0" smtClean="0">
                <a:solidFill>
                  <a:srgbClr val="231F20"/>
                </a:solidFill>
                <a:latin typeface="Times New Roman"/>
                <a:cs typeface="Times New Roman"/>
              </a:rPr>
              <a:t>e</a:t>
            </a:r>
            <a:r>
              <a:rPr sz="3500" spc="-5" dirty="0" smtClean="0">
                <a:solidFill>
                  <a:srgbClr val="231F20"/>
                </a:solidFill>
                <a:latin typeface="Times New Roman"/>
                <a:cs typeface="Times New Roman"/>
              </a:rPr>
              <a:t> flow</a:t>
            </a:r>
            <a:endParaRPr sz="3500">
              <a:latin typeface="Times New Roman"/>
              <a:cs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814" y="2388973"/>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572233" y="2916704"/>
            <a:ext cx="5346700" cy="369332"/>
          </a:xfrm>
          <a:prstGeom prst="rect">
            <a:avLst/>
          </a:prstGeom>
        </p:spPr>
        <p:txBody>
          <a:bodyPr>
            <a:spAutoFit/>
          </a:bodyPr>
          <a:lstStyle/>
          <a:p>
            <a:r>
              <a:rPr lang="en-US" dirty="0" smtClean="0"/>
              <a:t>Dividing by 2drdx and rearranging,</a:t>
            </a:r>
            <a:endParaRPr lang="es-E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3595558"/>
            <a:ext cx="429515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6108700" y="3822848"/>
            <a:ext cx="3431709" cy="369332"/>
          </a:xfrm>
          <a:prstGeom prst="rect">
            <a:avLst/>
          </a:prstGeom>
        </p:spPr>
        <p:txBody>
          <a:bodyPr wrap="none">
            <a:spAutoFit/>
          </a:bodyPr>
          <a:lstStyle/>
          <a:p>
            <a:r>
              <a:rPr lang="en-US" dirty="0" smtClean="0"/>
              <a:t>Taking the limit as </a:t>
            </a:r>
            <a:r>
              <a:rPr lang="en-US" dirty="0" err="1" smtClean="0"/>
              <a:t>dr</a:t>
            </a:r>
            <a:r>
              <a:rPr lang="en-US" dirty="0" smtClean="0"/>
              <a:t>, dx to 0 gives</a:t>
            </a:r>
            <a:endParaRPr lang="es-ES"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8068" y="4876800"/>
            <a:ext cx="236844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3946514" y="5010834"/>
            <a:ext cx="6801825" cy="646331"/>
          </a:xfrm>
          <a:prstGeom prst="rect">
            <a:avLst/>
          </a:prstGeom>
        </p:spPr>
        <p:txBody>
          <a:bodyPr wrap="square">
            <a:spAutoFit/>
          </a:bodyPr>
          <a:lstStyle/>
          <a:p>
            <a:r>
              <a:rPr lang="en-US" dirty="0"/>
              <a:t>Substituting τ</a:t>
            </a:r>
            <a:r>
              <a:rPr lang="en-US" dirty="0" smtClean="0"/>
              <a:t> =- µ(</a:t>
            </a:r>
            <a:r>
              <a:rPr lang="en-US" i="1" dirty="0" smtClean="0"/>
              <a:t>du</a:t>
            </a:r>
            <a:r>
              <a:rPr lang="en-US" dirty="0" smtClean="0"/>
              <a:t>/</a:t>
            </a:r>
            <a:r>
              <a:rPr lang="en-US" i="1" dirty="0" err="1" smtClean="0"/>
              <a:t>dr</a:t>
            </a:r>
            <a:r>
              <a:rPr lang="en-US" dirty="0"/>
              <a:t>) and taking </a:t>
            </a:r>
            <a:r>
              <a:rPr lang="en-US" dirty="0" smtClean="0"/>
              <a:t>µ= </a:t>
            </a:r>
            <a:r>
              <a:rPr lang="en-US" dirty="0"/>
              <a:t>constant gives the desired</a:t>
            </a:r>
          </a:p>
          <a:p>
            <a:r>
              <a:rPr lang="es-ES" dirty="0" err="1"/>
              <a:t>equation</a:t>
            </a:r>
            <a:r>
              <a:rPr lang="es-ES" dirty="0"/>
              <a:t>,</a:t>
            </a:r>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6839" y="5795319"/>
            <a:ext cx="221090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bject 5"/>
          <p:cNvSpPr/>
          <p:nvPr/>
        </p:nvSpPr>
        <p:spPr>
          <a:xfrm>
            <a:off x="4710244" y="5720364"/>
            <a:ext cx="3852481" cy="1413560"/>
          </a:xfrm>
          <a:prstGeom prst="rect">
            <a:avLst/>
          </a:prstGeom>
          <a:blipFill>
            <a:blip r:embed="rId6"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392990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20277" y="674192"/>
            <a:ext cx="6701790" cy="1098550"/>
          </a:xfrm>
          <a:prstGeom prst="rect">
            <a:avLst/>
          </a:prstGeom>
        </p:spPr>
        <p:txBody>
          <a:bodyPr vert="horz" wrap="square" lIns="0" tIns="0" rIns="0" bIns="0" rtlCol="0">
            <a:noAutofit/>
          </a:bodyPr>
          <a:lstStyle/>
          <a:p>
            <a:pPr marL="160655" marR="12700" indent="-148590">
              <a:lnSpc>
                <a:spcPct val="100000"/>
              </a:lnSpc>
            </a:pPr>
            <a:r>
              <a:rPr sz="3500" spc="-5" dirty="0" smtClean="0">
                <a:solidFill>
                  <a:srgbClr val="231F20"/>
                </a:solidFill>
                <a:latin typeface="Times New Roman"/>
                <a:cs typeface="Times New Roman"/>
              </a:rPr>
              <a:t>Forc</a:t>
            </a:r>
            <a:r>
              <a:rPr sz="3500" spc="0" dirty="0" smtClean="0">
                <a:solidFill>
                  <a:srgbClr val="231F20"/>
                </a:solidFill>
                <a:latin typeface="Times New Roman"/>
                <a:cs typeface="Times New Roman"/>
              </a:rPr>
              <a:t>e</a:t>
            </a:r>
            <a:r>
              <a:rPr sz="3500" spc="-5" dirty="0" smtClean="0">
                <a:solidFill>
                  <a:srgbClr val="231F20"/>
                </a:solidFill>
                <a:latin typeface="Times New Roman"/>
                <a:cs typeface="Times New Roman"/>
              </a:rPr>
              <a:t> balanc</a:t>
            </a:r>
            <a:r>
              <a:rPr sz="3500" spc="0" dirty="0" smtClean="0">
                <a:solidFill>
                  <a:srgbClr val="231F20"/>
                </a:solidFill>
                <a:latin typeface="Times New Roman"/>
                <a:cs typeface="Times New Roman"/>
              </a:rPr>
              <a:t>e</a:t>
            </a:r>
            <a:r>
              <a:rPr sz="3500" spc="20" dirty="0" smtClean="0">
                <a:solidFill>
                  <a:srgbClr val="231F20"/>
                </a:solidFill>
                <a:latin typeface="Times New Roman"/>
                <a:cs typeface="Times New Roman"/>
              </a:rPr>
              <a:t> </a:t>
            </a:r>
            <a:r>
              <a:rPr sz="3500" spc="-5" dirty="0" smtClean="0">
                <a:solidFill>
                  <a:srgbClr val="231F20"/>
                </a:solidFill>
                <a:latin typeface="Times New Roman"/>
                <a:cs typeface="Times New Roman"/>
              </a:rPr>
              <a:t>o</a:t>
            </a:r>
            <a:r>
              <a:rPr sz="3500" spc="0" dirty="0" smtClean="0">
                <a:solidFill>
                  <a:srgbClr val="231F20"/>
                </a:solidFill>
                <a:latin typeface="Times New Roman"/>
                <a:cs typeface="Times New Roman"/>
              </a:rPr>
              <a:t>f</a:t>
            </a:r>
            <a:r>
              <a:rPr sz="3500" spc="-5" dirty="0" smtClean="0">
                <a:solidFill>
                  <a:srgbClr val="231F20"/>
                </a:solidFill>
                <a:latin typeface="Times New Roman"/>
                <a:cs typeface="Times New Roman"/>
              </a:rPr>
              <a:t> </a:t>
            </a:r>
            <a:r>
              <a:rPr sz="3500" spc="0" dirty="0" smtClean="0">
                <a:solidFill>
                  <a:srgbClr val="231F20"/>
                </a:solidFill>
                <a:latin typeface="Times New Roman"/>
                <a:cs typeface="Times New Roman"/>
              </a:rPr>
              <a:t>a</a:t>
            </a:r>
            <a:r>
              <a:rPr sz="3500" spc="-5" dirty="0" smtClean="0">
                <a:solidFill>
                  <a:srgbClr val="231F20"/>
                </a:solidFill>
                <a:latin typeface="Times New Roman"/>
                <a:cs typeface="Times New Roman"/>
              </a:rPr>
              <a:t> free-bod</a:t>
            </a:r>
            <a:r>
              <a:rPr sz="3500" spc="0" dirty="0" smtClean="0">
                <a:solidFill>
                  <a:srgbClr val="231F20"/>
                </a:solidFill>
                <a:latin typeface="Times New Roman"/>
                <a:cs typeface="Times New Roman"/>
              </a:rPr>
              <a:t>y</a:t>
            </a:r>
            <a:r>
              <a:rPr sz="3500" spc="-5" dirty="0" smtClean="0">
                <a:solidFill>
                  <a:srgbClr val="231F20"/>
                </a:solidFill>
                <a:latin typeface="Times New Roman"/>
                <a:cs typeface="Times New Roman"/>
              </a:rPr>
              <a:t> diagram throug</a:t>
            </a:r>
            <a:r>
              <a:rPr sz="3500" spc="0" dirty="0" smtClean="0">
                <a:solidFill>
                  <a:srgbClr val="231F20"/>
                </a:solidFill>
                <a:latin typeface="Times New Roman"/>
                <a:cs typeface="Times New Roman"/>
              </a:rPr>
              <a:t>h</a:t>
            </a:r>
            <a:r>
              <a:rPr sz="3500" spc="-5" dirty="0" smtClean="0">
                <a:solidFill>
                  <a:srgbClr val="231F20"/>
                </a:solidFill>
                <a:latin typeface="Times New Roman"/>
                <a:cs typeface="Times New Roman"/>
              </a:rPr>
              <a:t> </a:t>
            </a:r>
            <a:r>
              <a:rPr sz="3500" spc="0" dirty="0" smtClean="0">
                <a:solidFill>
                  <a:srgbClr val="231F20"/>
                </a:solidFill>
                <a:latin typeface="Times New Roman"/>
                <a:cs typeface="Times New Roman"/>
              </a:rPr>
              <a:t>a</a:t>
            </a:r>
            <a:r>
              <a:rPr sz="3500" spc="-5" dirty="0" smtClean="0">
                <a:solidFill>
                  <a:srgbClr val="231F20"/>
                </a:solidFill>
                <a:latin typeface="Times New Roman"/>
                <a:cs typeface="Times New Roman"/>
              </a:rPr>
              <a:t> full</a:t>
            </a:r>
            <a:r>
              <a:rPr sz="3500" spc="0" dirty="0" smtClean="0">
                <a:solidFill>
                  <a:srgbClr val="231F20"/>
                </a:solidFill>
                <a:latin typeface="Times New Roman"/>
                <a:cs typeface="Times New Roman"/>
              </a:rPr>
              <a:t>y</a:t>
            </a:r>
            <a:r>
              <a:rPr sz="3500" spc="-5" dirty="0" smtClean="0">
                <a:solidFill>
                  <a:srgbClr val="231F20"/>
                </a:solidFill>
                <a:latin typeface="Times New Roman"/>
                <a:cs typeface="Times New Roman"/>
              </a:rPr>
              <a:t> develope</a:t>
            </a:r>
            <a:r>
              <a:rPr sz="3500" spc="0" dirty="0" smtClean="0">
                <a:solidFill>
                  <a:srgbClr val="231F20"/>
                </a:solidFill>
                <a:latin typeface="Times New Roman"/>
                <a:cs typeface="Times New Roman"/>
              </a:rPr>
              <a:t>d</a:t>
            </a:r>
            <a:r>
              <a:rPr sz="3500" spc="20" dirty="0" smtClean="0">
                <a:solidFill>
                  <a:srgbClr val="231F20"/>
                </a:solidFill>
                <a:latin typeface="Times New Roman"/>
                <a:cs typeface="Times New Roman"/>
              </a:rPr>
              <a:t> </a:t>
            </a:r>
            <a:r>
              <a:rPr sz="3500" spc="-5" dirty="0" smtClean="0">
                <a:solidFill>
                  <a:srgbClr val="231F20"/>
                </a:solidFill>
                <a:latin typeface="Times New Roman"/>
                <a:cs typeface="Times New Roman"/>
              </a:rPr>
              <a:t>pip</a:t>
            </a:r>
            <a:r>
              <a:rPr sz="3500" spc="0" dirty="0" smtClean="0">
                <a:solidFill>
                  <a:srgbClr val="231F20"/>
                </a:solidFill>
                <a:latin typeface="Times New Roman"/>
                <a:cs typeface="Times New Roman"/>
              </a:rPr>
              <a:t>e</a:t>
            </a:r>
            <a:r>
              <a:rPr sz="3500" spc="-5" dirty="0" smtClean="0">
                <a:solidFill>
                  <a:srgbClr val="231F20"/>
                </a:solidFill>
                <a:latin typeface="Times New Roman"/>
                <a:cs typeface="Times New Roman"/>
              </a:rPr>
              <a:t> flow</a:t>
            </a:r>
            <a:endParaRPr sz="3500">
              <a:latin typeface="Times New Roman"/>
              <a:cs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0" y="2514600"/>
            <a:ext cx="361498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536700" y="2057400"/>
            <a:ext cx="3738331" cy="369332"/>
          </a:xfrm>
          <a:prstGeom prst="rect">
            <a:avLst/>
          </a:prstGeom>
          <a:noFill/>
        </p:spPr>
        <p:txBody>
          <a:bodyPr wrap="none" rtlCol="0">
            <a:spAutoFit/>
          </a:bodyPr>
          <a:lstStyle/>
          <a:p>
            <a:r>
              <a:rPr lang="es-ES" dirty="0" err="1" smtClean="0"/>
              <a:t>Solution</a:t>
            </a:r>
            <a:r>
              <a:rPr lang="es-ES" dirty="0" smtClean="0"/>
              <a:t> of </a:t>
            </a:r>
            <a:r>
              <a:rPr lang="es-ES" dirty="0" err="1" smtClean="0"/>
              <a:t>the</a:t>
            </a:r>
            <a:r>
              <a:rPr lang="es-ES" dirty="0" smtClean="0"/>
              <a:t> </a:t>
            </a:r>
            <a:r>
              <a:rPr lang="es-ES" dirty="0" err="1" smtClean="0"/>
              <a:t>diferential</a:t>
            </a:r>
            <a:r>
              <a:rPr lang="es-ES" dirty="0" smtClean="0"/>
              <a:t> </a:t>
            </a:r>
            <a:r>
              <a:rPr lang="es-ES" dirty="0" err="1" smtClean="0"/>
              <a:t>equation</a:t>
            </a:r>
            <a:r>
              <a:rPr lang="es-ES" dirty="0" smtClean="0"/>
              <a:t> </a:t>
            </a:r>
            <a:r>
              <a:rPr lang="es-ES" dirty="0" err="1" smtClean="0"/>
              <a:t>is</a:t>
            </a:r>
            <a:r>
              <a:rPr lang="es-ES" dirty="0" smtClean="0"/>
              <a:t>:</a:t>
            </a:r>
            <a:endParaRPr lang="es-E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389" y="3424369"/>
            <a:ext cx="61722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4343400"/>
            <a:ext cx="301228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308100" y="5257800"/>
            <a:ext cx="7543800" cy="646331"/>
          </a:xfrm>
          <a:prstGeom prst="rect">
            <a:avLst/>
          </a:prstGeom>
        </p:spPr>
        <p:txBody>
          <a:bodyPr wrap="square">
            <a:spAutoFit/>
          </a:bodyPr>
          <a:lstStyle/>
          <a:p>
            <a:r>
              <a:rPr lang="en-US" dirty="0" smtClean="0"/>
              <a:t>The average velocity is determined from its definition by substituting  and performing the integration. It gives</a:t>
            </a:r>
            <a:endParaRPr lang="es-ES" dirty="0"/>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2054" y="6095998"/>
            <a:ext cx="5228624" cy="64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73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20277" y="674192"/>
            <a:ext cx="6701790" cy="1098550"/>
          </a:xfrm>
          <a:prstGeom prst="rect">
            <a:avLst/>
          </a:prstGeom>
        </p:spPr>
        <p:txBody>
          <a:bodyPr vert="horz" wrap="square" lIns="0" tIns="0" rIns="0" bIns="0" rtlCol="0">
            <a:noAutofit/>
          </a:bodyPr>
          <a:lstStyle/>
          <a:p>
            <a:pPr marL="160655" marR="12700" indent="-148590">
              <a:lnSpc>
                <a:spcPct val="100000"/>
              </a:lnSpc>
            </a:pPr>
            <a:r>
              <a:rPr sz="3500" spc="-5" dirty="0" smtClean="0">
                <a:solidFill>
                  <a:srgbClr val="231F20"/>
                </a:solidFill>
                <a:latin typeface="Times New Roman"/>
                <a:cs typeface="Times New Roman"/>
              </a:rPr>
              <a:t>Forc</a:t>
            </a:r>
            <a:r>
              <a:rPr sz="3500" spc="0" dirty="0" smtClean="0">
                <a:solidFill>
                  <a:srgbClr val="231F20"/>
                </a:solidFill>
                <a:latin typeface="Times New Roman"/>
                <a:cs typeface="Times New Roman"/>
              </a:rPr>
              <a:t>e</a:t>
            </a:r>
            <a:r>
              <a:rPr sz="3500" spc="-5" dirty="0" smtClean="0">
                <a:solidFill>
                  <a:srgbClr val="231F20"/>
                </a:solidFill>
                <a:latin typeface="Times New Roman"/>
                <a:cs typeface="Times New Roman"/>
              </a:rPr>
              <a:t> balanc</a:t>
            </a:r>
            <a:r>
              <a:rPr sz="3500" spc="0" dirty="0" smtClean="0">
                <a:solidFill>
                  <a:srgbClr val="231F20"/>
                </a:solidFill>
                <a:latin typeface="Times New Roman"/>
                <a:cs typeface="Times New Roman"/>
              </a:rPr>
              <a:t>e</a:t>
            </a:r>
            <a:r>
              <a:rPr sz="3500" spc="20" dirty="0" smtClean="0">
                <a:solidFill>
                  <a:srgbClr val="231F20"/>
                </a:solidFill>
                <a:latin typeface="Times New Roman"/>
                <a:cs typeface="Times New Roman"/>
              </a:rPr>
              <a:t> </a:t>
            </a:r>
            <a:r>
              <a:rPr sz="3500" spc="-5" dirty="0" smtClean="0">
                <a:solidFill>
                  <a:srgbClr val="231F20"/>
                </a:solidFill>
                <a:latin typeface="Times New Roman"/>
                <a:cs typeface="Times New Roman"/>
              </a:rPr>
              <a:t>o</a:t>
            </a:r>
            <a:r>
              <a:rPr sz="3500" spc="0" dirty="0" smtClean="0">
                <a:solidFill>
                  <a:srgbClr val="231F20"/>
                </a:solidFill>
                <a:latin typeface="Times New Roman"/>
                <a:cs typeface="Times New Roman"/>
              </a:rPr>
              <a:t>f</a:t>
            </a:r>
            <a:r>
              <a:rPr sz="3500" spc="-5" dirty="0" smtClean="0">
                <a:solidFill>
                  <a:srgbClr val="231F20"/>
                </a:solidFill>
                <a:latin typeface="Times New Roman"/>
                <a:cs typeface="Times New Roman"/>
              </a:rPr>
              <a:t> </a:t>
            </a:r>
            <a:r>
              <a:rPr sz="3500" spc="0" dirty="0" smtClean="0">
                <a:solidFill>
                  <a:srgbClr val="231F20"/>
                </a:solidFill>
                <a:latin typeface="Times New Roman"/>
                <a:cs typeface="Times New Roman"/>
              </a:rPr>
              <a:t>a</a:t>
            </a:r>
            <a:r>
              <a:rPr sz="3500" spc="-5" dirty="0" smtClean="0">
                <a:solidFill>
                  <a:srgbClr val="231F20"/>
                </a:solidFill>
                <a:latin typeface="Times New Roman"/>
                <a:cs typeface="Times New Roman"/>
              </a:rPr>
              <a:t> free-bod</a:t>
            </a:r>
            <a:r>
              <a:rPr sz="3500" spc="0" dirty="0" smtClean="0">
                <a:solidFill>
                  <a:srgbClr val="231F20"/>
                </a:solidFill>
                <a:latin typeface="Times New Roman"/>
                <a:cs typeface="Times New Roman"/>
              </a:rPr>
              <a:t>y</a:t>
            </a:r>
            <a:r>
              <a:rPr sz="3500" spc="-5" dirty="0" smtClean="0">
                <a:solidFill>
                  <a:srgbClr val="231F20"/>
                </a:solidFill>
                <a:latin typeface="Times New Roman"/>
                <a:cs typeface="Times New Roman"/>
              </a:rPr>
              <a:t> diagram throug</a:t>
            </a:r>
            <a:r>
              <a:rPr sz="3500" spc="0" dirty="0" smtClean="0">
                <a:solidFill>
                  <a:srgbClr val="231F20"/>
                </a:solidFill>
                <a:latin typeface="Times New Roman"/>
                <a:cs typeface="Times New Roman"/>
              </a:rPr>
              <a:t>h</a:t>
            </a:r>
            <a:r>
              <a:rPr sz="3500" spc="-5" dirty="0" smtClean="0">
                <a:solidFill>
                  <a:srgbClr val="231F20"/>
                </a:solidFill>
                <a:latin typeface="Times New Roman"/>
                <a:cs typeface="Times New Roman"/>
              </a:rPr>
              <a:t> </a:t>
            </a:r>
            <a:r>
              <a:rPr sz="3500" spc="0" dirty="0" smtClean="0">
                <a:solidFill>
                  <a:srgbClr val="231F20"/>
                </a:solidFill>
                <a:latin typeface="Times New Roman"/>
                <a:cs typeface="Times New Roman"/>
              </a:rPr>
              <a:t>a</a:t>
            </a:r>
            <a:r>
              <a:rPr sz="3500" spc="-5" dirty="0" smtClean="0">
                <a:solidFill>
                  <a:srgbClr val="231F20"/>
                </a:solidFill>
                <a:latin typeface="Times New Roman"/>
                <a:cs typeface="Times New Roman"/>
              </a:rPr>
              <a:t> full</a:t>
            </a:r>
            <a:r>
              <a:rPr sz="3500" spc="0" dirty="0" smtClean="0">
                <a:solidFill>
                  <a:srgbClr val="231F20"/>
                </a:solidFill>
                <a:latin typeface="Times New Roman"/>
                <a:cs typeface="Times New Roman"/>
              </a:rPr>
              <a:t>y</a:t>
            </a:r>
            <a:r>
              <a:rPr sz="3500" spc="-5" dirty="0" smtClean="0">
                <a:solidFill>
                  <a:srgbClr val="231F20"/>
                </a:solidFill>
                <a:latin typeface="Times New Roman"/>
                <a:cs typeface="Times New Roman"/>
              </a:rPr>
              <a:t> develope</a:t>
            </a:r>
            <a:r>
              <a:rPr sz="3500" spc="0" dirty="0" smtClean="0">
                <a:solidFill>
                  <a:srgbClr val="231F20"/>
                </a:solidFill>
                <a:latin typeface="Times New Roman"/>
                <a:cs typeface="Times New Roman"/>
              </a:rPr>
              <a:t>d</a:t>
            </a:r>
            <a:r>
              <a:rPr sz="3500" spc="20" dirty="0" smtClean="0">
                <a:solidFill>
                  <a:srgbClr val="231F20"/>
                </a:solidFill>
                <a:latin typeface="Times New Roman"/>
                <a:cs typeface="Times New Roman"/>
              </a:rPr>
              <a:t> </a:t>
            </a:r>
            <a:r>
              <a:rPr sz="3500" spc="-5" dirty="0" smtClean="0">
                <a:solidFill>
                  <a:srgbClr val="231F20"/>
                </a:solidFill>
                <a:latin typeface="Times New Roman"/>
                <a:cs typeface="Times New Roman"/>
              </a:rPr>
              <a:t>pip</a:t>
            </a:r>
            <a:r>
              <a:rPr sz="3500" spc="0" dirty="0" smtClean="0">
                <a:solidFill>
                  <a:srgbClr val="231F20"/>
                </a:solidFill>
                <a:latin typeface="Times New Roman"/>
                <a:cs typeface="Times New Roman"/>
              </a:rPr>
              <a:t>e</a:t>
            </a:r>
            <a:r>
              <a:rPr sz="3500" spc="-5" dirty="0" smtClean="0">
                <a:solidFill>
                  <a:srgbClr val="231F20"/>
                </a:solidFill>
                <a:latin typeface="Times New Roman"/>
                <a:cs typeface="Times New Roman"/>
              </a:rPr>
              <a:t> flow</a:t>
            </a:r>
            <a:endParaRPr sz="3500">
              <a:latin typeface="Times New Roman"/>
              <a:cs typeface="Times New Roma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561" y="2209800"/>
            <a:ext cx="17430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384300" y="3009037"/>
            <a:ext cx="7467600" cy="923330"/>
          </a:xfrm>
          <a:prstGeom prst="rect">
            <a:avLst/>
          </a:prstGeom>
        </p:spPr>
        <p:txBody>
          <a:bodyPr wrap="square">
            <a:spAutoFit/>
          </a:bodyPr>
          <a:lstStyle/>
          <a:p>
            <a:r>
              <a:rPr lang="en-US" dirty="0" smtClean="0"/>
              <a:t>This is a convenient form for the velocity profile since </a:t>
            </a:r>
            <a:r>
              <a:rPr lang="en-US" dirty="0" err="1" smtClean="0"/>
              <a:t>Vavg</a:t>
            </a:r>
            <a:r>
              <a:rPr lang="en-US" dirty="0" smtClean="0"/>
              <a:t> can be determined</a:t>
            </a:r>
          </a:p>
          <a:p>
            <a:r>
              <a:rPr lang="en-US" dirty="0" smtClean="0"/>
              <a:t>easily from the flow rate information. The maximum velocity occurs at the centerline and is determined from the above equation  by substituting r = 0,</a:t>
            </a:r>
            <a:endParaRPr lang="es-E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003" y="4098042"/>
            <a:ext cx="1500190" cy="49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407296" y="4588758"/>
            <a:ext cx="8435204" cy="646331"/>
          </a:xfrm>
          <a:prstGeom prst="rect">
            <a:avLst/>
          </a:prstGeom>
        </p:spPr>
        <p:txBody>
          <a:bodyPr wrap="square">
            <a:spAutoFit/>
          </a:bodyPr>
          <a:lstStyle/>
          <a:p>
            <a:r>
              <a:rPr lang="en-US" dirty="0" smtClean="0"/>
              <a:t>Therefore, the average velocity in fully developed laminar pipe flow is one half</a:t>
            </a:r>
          </a:p>
          <a:p>
            <a:r>
              <a:rPr lang="en-US" dirty="0" smtClean="0"/>
              <a:t>of the maximum velocity.</a:t>
            </a:r>
            <a:endParaRPr lang="es-ES" dirty="0"/>
          </a:p>
        </p:txBody>
      </p:sp>
    </p:spTree>
    <p:extLst>
      <p:ext uri="{BB962C8B-B14F-4D97-AF65-F5344CB8AC3E}">
        <p14:creationId xmlns:p14="http://schemas.microsoft.com/office/powerpoint/2010/main" val="2792254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35098" y="949812"/>
            <a:ext cx="6623684" cy="973455"/>
          </a:xfrm>
          <a:prstGeom prst="rect">
            <a:avLst/>
          </a:prstGeom>
        </p:spPr>
        <p:txBody>
          <a:bodyPr vert="horz" wrap="square" lIns="0" tIns="0" rIns="0" bIns="0" rtlCol="0">
            <a:noAutofit/>
          </a:bodyPr>
          <a:lstStyle/>
          <a:p>
            <a:pPr marL="1799589" marR="12700" indent="-1787525">
              <a:lnSpc>
                <a:spcPct val="100400"/>
              </a:lnSpc>
            </a:pPr>
            <a:r>
              <a:rPr sz="3100" spc="-5" dirty="0" smtClean="0">
                <a:solidFill>
                  <a:srgbClr val="231F20"/>
                </a:solidFill>
                <a:latin typeface="Arial"/>
                <a:cs typeface="Arial"/>
              </a:rPr>
              <a:t>Pressur</a:t>
            </a:r>
            <a:r>
              <a:rPr sz="3100" spc="0" dirty="0" smtClean="0">
                <a:solidFill>
                  <a:srgbClr val="231F20"/>
                </a:solidFill>
                <a:latin typeface="Arial"/>
                <a:cs typeface="Arial"/>
              </a:rPr>
              <a:t>e</a:t>
            </a:r>
            <a:r>
              <a:rPr sz="3100" spc="-40" dirty="0" smtClean="0">
                <a:solidFill>
                  <a:srgbClr val="231F20"/>
                </a:solidFill>
                <a:latin typeface="Arial"/>
                <a:cs typeface="Arial"/>
              </a:rPr>
              <a:t> </a:t>
            </a:r>
            <a:r>
              <a:rPr sz="3100" spc="-5" dirty="0" smtClean="0">
                <a:solidFill>
                  <a:srgbClr val="231F20"/>
                </a:solidFill>
                <a:latin typeface="Arial"/>
                <a:cs typeface="Arial"/>
              </a:rPr>
              <a:t>dro</a:t>
            </a:r>
            <a:r>
              <a:rPr sz="3100" spc="0" dirty="0" smtClean="0">
                <a:solidFill>
                  <a:srgbClr val="231F20"/>
                </a:solidFill>
                <a:latin typeface="Arial"/>
                <a:cs typeface="Arial"/>
              </a:rPr>
              <a:t>p</a:t>
            </a:r>
            <a:r>
              <a:rPr sz="3100" spc="-10" dirty="0" smtClean="0">
                <a:solidFill>
                  <a:srgbClr val="231F20"/>
                </a:solidFill>
                <a:latin typeface="Arial"/>
                <a:cs typeface="Arial"/>
              </a:rPr>
              <a:t> </a:t>
            </a:r>
            <a:r>
              <a:rPr sz="3100" spc="-5" dirty="0" smtClean="0">
                <a:solidFill>
                  <a:srgbClr val="231F20"/>
                </a:solidFill>
                <a:latin typeface="Arial"/>
                <a:cs typeface="Arial"/>
              </a:rPr>
              <a:t>an</a:t>
            </a:r>
            <a:r>
              <a:rPr sz="3100" spc="0" dirty="0" smtClean="0">
                <a:solidFill>
                  <a:srgbClr val="231F20"/>
                </a:solidFill>
                <a:latin typeface="Arial"/>
                <a:cs typeface="Arial"/>
              </a:rPr>
              <a:t>d</a:t>
            </a:r>
            <a:r>
              <a:rPr sz="3100" spc="-10" dirty="0" smtClean="0">
                <a:solidFill>
                  <a:srgbClr val="231F20"/>
                </a:solidFill>
                <a:latin typeface="Arial"/>
                <a:cs typeface="Arial"/>
              </a:rPr>
              <a:t> </a:t>
            </a:r>
            <a:r>
              <a:rPr sz="3100" spc="-5" dirty="0" smtClean="0">
                <a:solidFill>
                  <a:srgbClr val="231F20"/>
                </a:solidFill>
                <a:latin typeface="Arial"/>
                <a:cs typeface="Arial"/>
              </a:rPr>
              <a:t>hea</a:t>
            </a:r>
            <a:r>
              <a:rPr sz="3100" spc="0" dirty="0" smtClean="0">
                <a:solidFill>
                  <a:srgbClr val="231F20"/>
                </a:solidFill>
                <a:latin typeface="Arial"/>
                <a:cs typeface="Arial"/>
              </a:rPr>
              <a:t>d</a:t>
            </a:r>
            <a:r>
              <a:rPr sz="3100" spc="-10" dirty="0" smtClean="0">
                <a:solidFill>
                  <a:srgbClr val="231F20"/>
                </a:solidFill>
                <a:latin typeface="Arial"/>
                <a:cs typeface="Arial"/>
              </a:rPr>
              <a:t> </a:t>
            </a:r>
            <a:r>
              <a:rPr sz="3100" spc="-5" dirty="0" smtClean="0">
                <a:solidFill>
                  <a:srgbClr val="231F20"/>
                </a:solidFill>
                <a:latin typeface="Arial"/>
                <a:cs typeface="Arial"/>
              </a:rPr>
              <a:t>los</a:t>
            </a:r>
            <a:r>
              <a:rPr sz="3100" spc="0" dirty="0" smtClean="0">
                <a:solidFill>
                  <a:srgbClr val="231F20"/>
                </a:solidFill>
                <a:latin typeface="Arial"/>
                <a:cs typeface="Arial"/>
              </a:rPr>
              <a:t>s</a:t>
            </a:r>
            <a:r>
              <a:rPr sz="3100" spc="-10" dirty="0" smtClean="0">
                <a:solidFill>
                  <a:srgbClr val="231F20"/>
                </a:solidFill>
                <a:latin typeface="Arial"/>
                <a:cs typeface="Arial"/>
              </a:rPr>
              <a:t> </a:t>
            </a:r>
            <a:r>
              <a:rPr sz="3100" spc="-5" dirty="0" smtClean="0">
                <a:solidFill>
                  <a:srgbClr val="231F20"/>
                </a:solidFill>
                <a:latin typeface="Arial"/>
                <a:cs typeface="Arial"/>
              </a:rPr>
              <a:t>i</a:t>
            </a:r>
            <a:r>
              <a:rPr sz="3100" spc="0" dirty="0" smtClean="0">
                <a:solidFill>
                  <a:srgbClr val="231F20"/>
                </a:solidFill>
                <a:latin typeface="Arial"/>
                <a:cs typeface="Arial"/>
              </a:rPr>
              <a:t>n</a:t>
            </a:r>
            <a:r>
              <a:rPr sz="3100" spc="-10" dirty="0" smtClean="0">
                <a:solidFill>
                  <a:srgbClr val="231F20"/>
                </a:solidFill>
                <a:latin typeface="Arial"/>
                <a:cs typeface="Arial"/>
              </a:rPr>
              <a:t> </a:t>
            </a:r>
            <a:r>
              <a:rPr sz="3100" spc="0" dirty="0" smtClean="0">
                <a:solidFill>
                  <a:srgbClr val="231F20"/>
                </a:solidFill>
                <a:latin typeface="Arial"/>
                <a:cs typeface="Arial"/>
              </a:rPr>
              <a:t>a</a:t>
            </a:r>
            <a:r>
              <a:rPr sz="3100" spc="-10" dirty="0" smtClean="0">
                <a:solidFill>
                  <a:srgbClr val="231F20"/>
                </a:solidFill>
                <a:latin typeface="Arial"/>
                <a:cs typeface="Arial"/>
              </a:rPr>
              <a:t> </a:t>
            </a:r>
            <a:r>
              <a:rPr sz="3100" spc="-5" dirty="0" smtClean="0">
                <a:solidFill>
                  <a:srgbClr val="231F20"/>
                </a:solidFill>
                <a:latin typeface="Arial"/>
                <a:cs typeface="Arial"/>
              </a:rPr>
              <a:t>fully develope</a:t>
            </a:r>
            <a:r>
              <a:rPr sz="3100" spc="0" dirty="0" smtClean="0">
                <a:solidFill>
                  <a:srgbClr val="231F20"/>
                </a:solidFill>
                <a:latin typeface="Arial"/>
                <a:cs typeface="Arial"/>
              </a:rPr>
              <a:t>d</a:t>
            </a:r>
            <a:r>
              <a:rPr sz="3100" spc="-30" dirty="0" smtClean="0">
                <a:solidFill>
                  <a:srgbClr val="231F20"/>
                </a:solidFill>
                <a:latin typeface="Arial"/>
                <a:cs typeface="Arial"/>
              </a:rPr>
              <a:t> </a:t>
            </a:r>
            <a:r>
              <a:rPr sz="3100" spc="-5" dirty="0" smtClean="0">
                <a:solidFill>
                  <a:srgbClr val="231F20"/>
                </a:solidFill>
                <a:latin typeface="Arial"/>
                <a:cs typeface="Arial"/>
              </a:rPr>
              <a:t>region</a:t>
            </a:r>
            <a:endParaRPr sz="3100">
              <a:latin typeface="Arial"/>
              <a:cs typeface="Arial"/>
            </a:endParaRPr>
          </a:p>
        </p:txBody>
      </p:sp>
      <p:sp>
        <p:nvSpPr>
          <p:cNvPr id="3" name="object 3"/>
          <p:cNvSpPr/>
          <p:nvPr/>
        </p:nvSpPr>
        <p:spPr>
          <a:xfrm>
            <a:off x="241300" y="1828800"/>
            <a:ext cx="5482361" cy="4556290"/>
          </a:xfrm>
          <a:prstGeom prst="rect">
            <a:avLst/>
          </a:prstGeom>
          <a:blipFill>
            <a:blip r:embed="rId2" cstate="print"/>
            <a:stretch>
              <a:fillRect/>
            </a:stretch>
          </a:blipFill>
        </p:spPr>
        <p:txBody>
          <a:bodyPr wrap="square" lIns="0" tIns="0" rIns="0" bIns="0" rtlCol="0">
            <a:noAutofit/>
          </a:bodyPr>
          <a:lstStyle/>
          <a:p>
            <a:endParaRPr/>
          </a:p>
        </p:txBody>
      </p:sp>
      <p:sp>
        <p:nvSpPr>
          <p:cNvPr id="4" name="3 Rectángulo"/>
          <p:cNvSpPr/>
          <p:nvPr/>
        </p:nvSpPr>
        <p:spPr>
          <a:xfrm>
            <a:off x="5956300" y="2133600"/>
            <a:ext cx="4572000" cy="2031325"/>
          </a:xfrm>
          <a:prstGeom prst="rect">
            <a:avLst/>
          </a:prstGeom>
        </p:spPr>
        <p:txBody>
          <a:bodyPr wrap="square">
            <a:spAutoFit/>
          </a:bodyPr>
          <a:lstStyle/>
          <a:p>
            <a:r>
              <a:rPr lang="en-US" dirty="0" smtClean="0"/>
              <a:t>A quantity of interest in the analysis of pipe flow is the pressure drop </a:t>
            </a:r>
            <a:r>
              <a:rPr lang="el-GR" dirty="0" smtClean="0"/>
              <a:t>Δ</a:t>
            </a:r>
            <a:r>
              <a:rPr lang="en-US" dirty="0" smtClean="0"/>
              <a:t>P since it is directly related to the power requirements of the fan or pump to maintain flow. We note that </a:t>
            </a:r>
            <a:r>
              <a:rPr lang="en-US" dirty="0" err="1" smtClean="0"/>
              <a:t>dP</a:t>
            </a:r>
            <a:r>
              <a:rPr lang="en-US" dirty="0" smtClean="0"/>
              <a:t>/dx = constant, and integrating from x </a:t>
            </a:r>
            <a:r>
              <a:rPr lang="en-US" dirty="0"/>
              <a:t>=</a:t>
            </a:r>
            <a:r>
              <a:rPr lang="en-US" dirty="0" smtClean="0"/>
              <a:t> x1</a:t>
            </a:r>
          </a:p>
          <a:p>
            <a:r>
              <a:rPr lang="en-US" dirty="0" smtClean="0"/>
              <a:t>where the pressure is P1 to x =x1 </a:t>
            </a:r>
            <a:r>
              <a:rPr lang="en-US" dirty="0"/>
              <a:t>+</a:t>
            </a:r>
            <a:r>
              <a:rPr lang="en-US" dirty="0" smtClean="0"/>
              <a:t> L where the pressure is P2 gives</a:t>
            </a:r>
            <a:endParaRPr lang="es-E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889" y="4419600"/>
            <a:ext cx="170089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971" y="5505957"/>
            <a:ext cx="5377329"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35098" y="949812"/>
            <a:ext cx="6623684" cy="973455"/>
          </a:xfrm>
          <a:prstGeom prst="rect">
            <a:avLst/>
          </a:prstGeom>
        </p:spPr>
        <p:txBody>
          <a:bodyPr vert="horz" wrap="square" lIns="0" tIns="0" rIns="0" bIns="0" rtlCol="0">
            <a:noAutofit/>
          </a:bodyPr>
          <a:lstStyle/>
          <a:p>
            <a:pPr marL="1799589" marR="12700" indent="-1787525">
              <a:lnSpc>
                <a:spcPct val="100400"/>
              </a:lnSpc>
            </a:pPr>
            <a:r>
              <a:rPr sz="3100" spc="-5" dirty="0" smtClean="0">
                <a:solidFill>
                  <a:srgbClr val="231F20"/>
                </a:solidFill>
                <a:latin typeface="Arial"/>
                <a:cs typeface="Arial"/>
              </a:rPr>
              <a:t>Pressur</a:t>
            </a:r>
            <a:r>
              <a:rPr sz="3100" spc="0" dirty="0" smtClean="0">
                <a:solidFill>
                  <a:srgbClr val="231F20"/>
                </a:solidFill>
                <a:latin typeface="Arial"/>
                <a:cs typeface="Arial"/>
              </a:rPr>
              <a:t>e</a:t>
            </a:r>
            <a:r>
              <a:rPr sz="3100" spc="-40" dirty="0" smtClean="0">
                <a:solidFill>
                  <a:srgbClr val="231F20"/>
                </a:solidFill>
                <a:latin typeface="Arial"/>
                <a:cs typeface="Arial"/>
              </a:rPr>
              <a:t> </a:t>
            </a:r>
            <a:r>
              <a:rPr sz="3100" spc="-5" dirty="0" smtClean="0">
                <a:solidFill>
                  <a:srgbClr val="231F20"/>
                </a:solidFill>
                <a:latin typeface="Arial"/>
                <a:cs typeface="Arial"/>
              </a:rPr>
              <a:t>dro</a:t>
            </a:r>
            <a:r>
              <a:rPr sz="3100" spc="0" dirty="0" smtClean="0">
                <a:solidFill>
                  <a:srgbClr val="231F20"/>
                </a:solidFill>
                <a:latin typeface="Arial"/>
                <a:cs typeface="Arial"/>
              </a:rPr>
              <a:t>p</a:t>
            </a:r>
            <a:r>
              <a:rPr sz="3100" spc="-10" dirty="0" smtClean="0">
                <a:solidFill>
                  <a:srgbClr val="231F20"/>
                </a:solidFill>
                <a:latin typeface="Arial"/>
                <a:cs typeface="Arial"/>
              </a:rPr>
              <a:t> </a:t>
            </a:r>
            <a:r>
              <a:rPr sz="3100" spc="-5" dirty="0" smtClean="0">
                <a:solidFill>
                  <a:srgbClr val="231F20"/>
                </a:solidFill>
                <a:latin typeface="Arial"/>
                <a:cs typeface="Arial"/>
              </a:rPr>
              <a:t>an</a:t>
            </a:r>
            <a:r>
              <a:rPr sz="3100" spc="0" dirty="0" smtClean="0">
                <a:solidFill>
                  <a:srgbClr val="231F20"/>
                </a:solidFill>
                <a:latin typeface="Arial"/>
                <a:cs typeface="Arial"/>
              </a:rPr>
              <a:t>d</a:t>
            </a:r>
            <a:r>
              <a:rPr sz="3100" spc="-10" dirty="0" smtClean="0">
                <a:solidFill>
                  <a:srgbClr val="231F20"/>
                </a:solidFill>
                <a:latin typeface="Arial"/>
                <a:cs typeface="Arial"/>
              </a:rPr>
              <a:t> </a:t>
            </a:r>
            <a:r>
              <a:rPr sz="3100" spc="-5" dirty="0" smtClean="0">
                <a:solidFill>
                  <a:srgbClr val="231F20"/>
                </a:solidFill>
                <a:latin typeface="Arial"/>
                <a:cs typeface="Arial"/>
              </a:rPr>
              <a:t>hea</a:t>
            </a:r>
            <a:r>
              <a:rPr sz="3100" spc="0" dirty="0" smtClean="0">
                <a:solidFill>
                  <a:srgbClr val="231F20"/>
                </a:solidFill>
                <a:latin typeface="Arial"/>
                <a:cs typeface="Arial"/>
              </a:rPr>
              <a:t>d</a:t>
            </a:r>
            <a:r>
              <a:rPr sz="3100" spc="-10" dirty="0" smtClean="0">
                <a:solidFill>
                  <a:srgbClr val="231F20"/>
                </a:solidFill>
                <a:latin typeface="Arial"/>
                <a:cs typeface="Arial"/>
              </a:rPr>
              <a:t> </a:t>
            </a:r>
            <a:r>
              <a:rPr sz="3100" spc="-5" dirty="0" smtClean="0">
                <a:solidFill>
                  <a:srgbClr val="231F20"/>
                </a:solidFill>
                <a:latin typeface="Arial"/>
                <a:cs typeface="Arial"/>
              </a:rPr>
              <a:t>los</a:t>
            </a:r>
            <a:r>
              <a:rPr sz="3100" spc="0" dirty="0" smtClean="0">
                <a:solidFill>
                  <a:srgbClr val="231F20"/>
                </a:solidFill>
                <a:latin typeface="Arial"/>
                <a:cs typeface="Arial"/>
              </a:rPr>
              <a:t>s</a:t>
            </a:r>
            <a:r>
              <a:rPr sz="3100" spc="-10" dirty="0" smtClean="0">
                <a:solidFill>
                  <a:srgbClr val="231F20"/>
                </a:solidFill>
                <a:latin typeface="Arial"/>
                <a:cs typeface="Arial"/>
              </a:rPr>
              <a:t> </a:t>
            </a:r>
            <a:r>
              <a:rPr sz="3100" spc="-5" dirty="0" smtClean="0">
                <a:solidFill>
                  <a:srgbClr val="231F20"/>
                </a:solidFill>
                <a:latin typeface="Arial"/>
                <a:cs typeface="Arial"/>
              </a:rPr>
              <a:t>i</a:t>
            </a:r>
            <a:r>
              <a:rPr sz="3100" spc="0" dirty="0" smtClean="0">
                <a:solidFill>
                  <a:srgbClr val="231F20"/>
                </a:solidFill>
                <a:latin typeface="Arial"/>
                <a:cs typeface="Arial"/>
              </a:rPr>
              <a:t>n</a:t>
            </a:r>
            <a:r>
              <a:rPr sz="3100" spc="-10" dirty="0" smtClean="0">
                <a:solidFill>
                  <a:srgbClr val="231F20"/>
                </a:solidFill>
                <a:latin typeface="Arial"/>
                <a:cs typeface="Arial"/>
              </a:rPr>
              <a:t> </a:t>
            </a:r>
            <a:r>
              <a:rPr sz="3100" spc="0" dirty="0" smtClean="0">
                <a:solidFill>
                  <a:srgbClr val="231F20"/>
                </a:solidFill>
                <a:latin typeface="Arial"/>
                <a:cs typeface="Arial"/>
              </a:rPr>
              <a:t>a</a:t>
            </a:r>
            <a:r>
              <a:rPr sz="3100" spc="-10" dirty="0" smtClean="0">
                <a:solidFill>
                  <a:srgbClr val="231F20"/>
                </a:solidFill>
                <a:latin typeface="Arial"/>
                <a:cs typeface="Arial"/>
              </a:rPr>
              <a:t> </a:t>
            </a:r>
            <a:r>
              <a:rPr sz="3100" spc="-5" dirty="0" smtClean="0">
                <a:solidFill>
                  <a:srgbClr val="231F20"/>
                </a:solidFill>
                <a:latin typeface="Arial"/>
                <a:cs typeface="Arial"/>
              </a:rPr>
              <a:t>fully develope</a:t>
            </a:r>
            <a:r>
              <a:rPr sz="3100" spc="0" dirty="0" smtClean="0">
                <a:solidFill>
                  <a:srgbClr val="231F20"/>
                </a:solidFill>
                <a:latin typeface="Arial"/>
                <a:cs typeface="Arial"/>
              </a:rPr>
              <a:t>d</a:t>
            </a:r>
            <a:r>
              <a:rPr sz="3100" spc="-30" dirty="0" smtClean="0">
                <a:solidFill>
                  <a:srgbClr val="231F20"/>
                </a:solidFill>
                <a:latin typeface="Arial"/>
                <a:cs typeface="Arial"/>
              </a:rPr>
              <a:t> </a:t>
            </a:r>
            <a:r>
              <a:rPr sz="3100" spc="-5" dirty="0" smtClean="0">
                <a:solidFill>
                  <a:srgbClr val="231F20"/>
                </a:solidFill>
                <a:latin typeface="Arial"/>
                <a:cs typeface="Arial"/>
              </a:rPr>
              <a:t>region</a:t>
            </a:r>
            <a:endParaRPr sz="3100">
              <a:latin typeface="Arial"/>
              <a:cs typeface="Arial"/>
            </a:endParaRPr>
          </a:p>
        </p:txBody>
      </p:sp>
      <p:sp>
        <p:nvSpPr>
          <p:cNvPr id="3" name="object 3"/>
          <p:cNvSpPr/>
          <p:nvPr/>
        </p:nvSpPr>
        <p:spPr>
          <a:xfrm>
            <a:off x="241300" y="1828800"/>
            <a:ext cx="5482361" cy="4556290"/>
          </a:xfrm>
          <a:prstGeom prst="rect">
            <a:avLst/>
          </a:prstGeom>
          <a:blipFill>
            <a:blip r:embed="rId2" cstate="print"/>
            <a:stretch>
              <a:fillRect/>
            </a:stretch>
          </a:blipFill>
        </p:spPr>
        <p:txBody>
          <a:bodyPr wrap="square" lIns="0" tIns="0" rIns="0" bIns="0" rtlCol="0">
            <a:noAutofit/>
          </a:bodyPr>
          <a:lstStyle/>
          <a:p>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099" y="2209800"/>
            <a:ext cx="496454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118100" y="3160615"/>
            <a:ext cx="5346700" cy="646331"/>
          </a:xfrm>
          <a:prstGeom prst="rect">
            <a:avLst/>
          </a:prstGeom>
        </p:spPr>
        <p:txBody>
          <a:bodyPr>
            <a:spAutoFit/>
          </a:bodyPr>
          <a:lstStyle/>
          <a:p>
            <a:r>
              <a:rPr lang="en-US" dirty="0" smtClean="0"/>
              <a:t>where </a:t>
            </a:r>
            <a:r>
              <a:rPr lang="el-GR" dirty="0" smtClean="0"/>
              <a:t>ρ</a:t>
            </a:r>
            <a:r>
              <a:rPr lang="en-US" dirty="0" smtClean="0"/>
              <a:t>V</a:t>
            </a:r>
            <a:r>
              <a:rPr lang="en-US" baseline="30000" dirty="0" smtClean="0"/>
              <a:t>2</a:t>
            </a:r>
            <a:r>
              <a:rPr lang="en-US" baseline="-25000" dirty="0" smtClean="0"/>
              <a:t>avg</a:t>
            </a:r>
            <a:r>
              <a:rPr lang="en-US" dirty="0" smtClean="0"/>
              <a:t>/2 is the dynamic pressure and f is the Darcy friction factor,</a:t>
            </a:r>
            <a:endParaRPr lang="es-ES"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0" y="3962400"/>
            <a:ext cx="1371600" cy="86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0846" y="4830147"/>
            <a:ext cx="500742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57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35098" y="949812"/>
            <a:ext cx="6623684" cy="973455"/>
          </a:xfrm>
          <a:prstGeom prst="rect">
            <a:avLst/>
          </a:prstGeom>
        </p:spPr>
        <p:txBody>
          <a:bodyPr vert="horz" wrap="square" lIns="0" tIns="0" rIns="0" bIns="0" rtlCol="0">
            <a:noAutofit/>
          </a:bodyPr>
          <a:lstStyle/>
          <a:p>
            <a:pPr marL="1799589" marR="12700" indent="-1787525">
              <a:lnSpc>
                <a:spcPct val="100400"/>
              </a:lnSpc>
            </a:pPr>
            <a:r>
              <a:rPr sz="3100" spc="-5" dirty="0" smtClean="0">
                <a:solidFill>
                  <a:srgbClr val="231F20"/>
                </a:solidFill>
                <a:latin typeface="Arial"/>
                <a:cs typeface="Arial"/>
              </a:rPr>
              <a:t>Pressur</a:t>
            </a:r>
            <a:r>
              <a:rPr sz="3100" spc="0" dirty="0" smtClean="0">
                <a:solidFill>
                  <a:srgbClr val="231F20"/>
                </a:solidFill>
                <a:latin typeface="Arial"/>
                <a:cs typeface="Arial"/>
              </a:rPr>
              <a:t>e</a:t>
            </a:r>
            <a:r>
              <a:rPr sz="3100" spc="-40" dirty="0" smtClean="0">
                <a:solidFill>
                  <a:srgbClr val="231F20"/>
                </a:solidFill>
                <a:latin typeface="Arial"/>
                <a:cs typeface="Arial"/>
              </a:rPr>
              <a:t> </a:t>
            </a:r>
            <a:r>
              <a:rPr sz="3100" spc="-5" dirty="0" smtClean="0">
                <a:solidFill>
                  <a:srgbClr val="231F20"/>
                </a:solidFill>
                <a:latin typeface="Arial"/>
                <a:cs typeface="Arial"/>
              </a:rPr>
              <a:t>dro</a:t>
            </a:r>
            <a:r>
              <a:rPr sz="3100" spc="0" dirty="0" smtClean="0">
                <a:solidFill>
                  <a:srgbClr val="231F20"/>
                </a:solidFill>
                <a:latin typeface="Arial"/>
                <a:cs typeface="Arial"/>
              </a:rPr>
              <a:t>p</a:t>
            </a:r>
            <a:r>
              <a:rPr sz="3100" spc="-10" dirty="0" smtClean="0">
                <a:solidFill>
                  <a:srgbClr val="231F20"/>
                </a:solidFill>
                <a:latin typeface="Arial"/>
                <a:cs typeface="Arial"/>
              </a:rPr>
              <a:t> </a:t>
            </a:r>
            <a:r>
              <a:rPr sz="3100" spc="-5" dirty="0" smtClean="0">
                <a:solidFill>
                  <a:srgbClr val="231F20"/>
                </a:solidFill>
                <a:latin typeface="Arial"/>
                <a:cs typeface="Arial"/>
              </a:rPr>
              <a:t>an</a:t>
            </a:r>
            <a:r>
              <a:rPr sz="3100" spc="0" dirty="0" smtClean="0">
                <a:solidFill>
                  <a:srgbClr val="231F20"/>
                </a:solidFill>
                <a:latin typeface="Arial"/>
                <a:cs typeface="Arial"/>
              </a:rPr>
              <a:t>d</a:t>
            </a:r>
            <a:r>
              <a:rPr sz="3100" spc="-10" dirty="0" smtClean="0">
                <a:solidFill>
                  <a:srgbClr val="231F20"/>
                </a:solidFill>
                <a:latin typeface="Arial"/>
                <a:cs typeface="Arial"/>
              </a:rPr>
              <a:t> </a:t>
            </a:r>
            <a:r>
              <a:rPr sz="3100" spc="-5" dirty="0" smtClean="0">
                <a:solidFill>
                  <a:srgbClr val="231F20"/>
                </a:solidFill>
                <a:latin typeface="Arial"/>
                <a:cs typeface="Arial"/>
              </a:rPr>
              <a:t>hea</a:t>
            </a:r>
            <a:r>
              <a:rPr sz="3100" spc="0" dirty="0" smtClean="0">
                <a:solidFill>
                  <a:srgbClr val="231F20"/>
                </a:solidFill>
                <a:latin typeface="Arial"/>
                <a:cs typeface="Arial"/>
              </a:rPr>
              <a:t>d</a:t>
            </a:r>
            <a:r>
              <a:rPr sz="3100" spc="-10" dirty="0" smtClean="0">
                <a:solidFill>
                  <a:srgbClr val="231F20"/>
                </a:solidFill>
                <a:latin typeface="Arial"/>
                <a:cs typeface="Arial"/>
              </a:rPr>
              <a:t> </a:t>
            </a:r>
            <a:r>
              <a:rPr sz="3100" spc="-5" dirty="0" smtClean="0">
                <a:solidFill>
                  <a:srgbClr val="231F20"/>
                </a:solidFill>
                <a:latin typeface="Arial"/>
                <a:cs typeface="Arial"/>
              </a:rPr>
              <a:t>los</a:t>
            </a:r>
            <a:r>
              <a:rPr sz="3100" spc="0" dirty="0" smtClean="0">
                <a:solidFill>
                  <a:srgbClr val="231F20"/>
                </a:solidFill>
                <a:latin typeface="Arial"/>
                <a:cs typeface="Arial"/>
              </a:rPr>
              <a:t>s</a:t>
            </a:r>
            <a:r>
              <a:rPr sz="3100" spc="-10" dirty="0" smtClean="0">
                <a:solidFill>
                  <a:srgbClr val="231F20"/>
                </a:solidFill>
                <a:latin typeface="Arial"/>
                <a:cs typeface="Arial"/>
              </a:rPr>
              <a:t> </a:t>
            </a:r>
            <a:r>
              <a:rPr sz="3100" spc="-5" dirty="0" smtClean="0">
                <a:solidFill>
                  <a:srgbClr val="231F20"/>
                </a:solidFill>
                <a:latin typeface="Arial"/>
                <a:cs typeface="Arial"/>
              </a:rPr>
              <a:t>i</a:t>
            </a:r>
            <a:r>
              <a:rPr sz="3100" spc="0" dirty="0" smtClean="0">
                <a:solidFill>
                  <a:srgbClr val="231F20"/>
                </a:solidFill>
                <a:latin typeface="Arial"/>
                <a:cs typeface="Arial"/>
              </a:rPr>
              <a:t>n</a:t>
            </a:r>
            <a:r>
              <a:rPr sz="3100" spc="-10" dirty="0" smtClean="0">
                <a:solidFill>
                  <a:srgbClr val="231F20"/>
                </a:solidFill>
                <a:latin typeface="Arial"/>
                <a:cs typeface="Arial"/>
              </a:rPr>
              <a:t> </a:t>
            </a:r>
            <a:r>
              <a:rPr sz="3100" spc="0" dirty="0" smtClean="0">
                <a:solidFill>
                  <a:srgbClr val="231F20"/>
                </a:solidFill>
                <a:latin typeface="Arial"/>
                <a:cs typeface="Arial"/>
              </a:rPr>
              <a:t>a</a:t>
            </a:r>
            <a:r>
              <a:rPr sz="3100" spc="-10" dirty="0" smtClean="0">
                <a:solidFill>
                  <a:srgbClr val="231F20"/>
                </a:solidFill>
                <a:latin typeface="Arial"/>
                <a:cs typeface="Arial"/>
              </a:rPr>
              <a:t> </a:t>
            </a:r>
            <a:r>
              <a:rPr sz="3100" spc="-5" dirty="0" smtClean="0">
                <a:solidFill>
                  <a:srgbClr val="231F20"/>
                </a:solidFill>
                <a:latin typeface="Arial"/>
                <a:cs typeface="Arial"/>
              </a:rPr>
              <a:t>fully develope</a:t>
            </a:r>
            <a:r>
              <a:rPr sz="3100" spc="0" dirty="0" smtClean="0">
                <a:solidFill>
                  <a:srgbClr val="231F20"/>
                </a:solidFill>
                <a:latin typeface="Arial"/>
                <a:cs typeface="Arial"/>
              </a:rPr>
              <a:t>d</a:t>
            </a:r>
            <a:r>
              <a:rPr sz="3100" spc="-30" dirty="0" smtClean="0">
                <a:solidFill>
                  <a:srgbClr val="231F20"/>
                </a:solidFill>
                <a:latin typeface="Arial"/>
                <a:cs typeface="Arial"/>
              </a:rPr>
              <a:t> </a:t>
            </a:r>
            <a:r>
              <a:rPr sz="3100" spc="-5" dirty="0" smtClean="0">
                <a:solidFill>
                  <a:srgbClr val="231F20"/>
                </a:solidFill>
                <a:latin typeface="Arial"/>
                <a:cs typeface="Arial"/>
              </a:rPr>
              <a:t>region</a:t>
            </a:r>
            <a:endParaRPr sz="3100">
              <a:latin typeface="Arial"/>
              <a:cs typeface="Arial"/>
            </a:endParaRPr>
          </a:p>
        </p:txBody>
      </p:sp>
      <p:sp>
        <p:nvSpPr>
          <p:cNvPr id="4" name="3 Rectángulo"/>
          <p:cNvSpPr/>
          <p:nvPr/>
        </p:nvSpPr>
        <p:spPr>
          <a:xfrm>
            <a:off x="1308100" y="2195384"/>
            <a:ext cx="8382000" cy="1200329"/>
          </a:xfrm>
          <a:prstGeom prst="rect">
            <a:avLst/>
          </a:prstGeom>
        </p:spPr>
        <p:txBody>
          <a:bodyPr wrap="square">
            <a:spAutoFit/>
          </a:bodyPr>
          <a:lstStyle/>
          <a:p>
            <a:r>
              <a:rPr lang="en-US" dirty="0" smtClean="0"/>
              <a:t>The head loss </a:t>
            </a:r>
            <a:r>
              <a:rPr lang="en-US" dirty="0" err="1" smtClean="0"/>
              <a:t>hL</a:t>
            </a:r>
            <a:r>
              <a:rPr lang="en-US" dirty="0" smtClean="0"/>
              <a:t> represents the additional height that the fluid needs to be</a:t>
            </a:r>
          </a:p>
          <a:p>
            <a:r>
              <a:rPr lang="en-US" dirty="0" smtClean="0"/>
              <a:t>raised by a pump in order to overcome the frictional losses in the pipe. The</a:t>
            </a:r>
          </a:p>
          <a:p>
            <a:r>
              <a:rPr lang="en-US" dirty="0" smtClean="0"/>
              <a:t>head loss is caused by viscosity, and it is directly related to the wall shear</a:t>
            </a:r>
          </a:p>
          <a:p>
            <a:r>
              <a:rPr lang="en-US" dirty="0" smtClean="0"/>
              <a:t>stress.</a:t>
            </a:r>
            <a:endParaRPr lang="es-ES" dirty="0"/>
          </a:p>
        </p:txBody>
      </p:sp>
      <p:sp>
        <p:nvSpPr>
          <p:cNvPr id="7" name="6 Rectángulo"/>
          <p:cNvSpPr/>
          <p:nvPr/>
        </p:nvSpPr>
        <p:spPr>
          <a:xfrm>
            <a:off x="1331096" y="3395713"/>
            <a:ext cx="7327685" cy="646331"/>
          </a:xfrm>
          <a:prstGeom prst="rect">
            <a:avLst/>
          </a:prstGeom>
        </p:spPr>
        <p:txBody>
          <a:bodyPr wrap="square">
            <a:spAutoFit/>
          </a:bodyPr>
          <a:lstStyle/>
          <a:p>
            <a:r>
              <a:rPr lang="en-US" dirty="0" smtClean="0"/>
              <a:t>Once the pressure loss (or head loss) is known, the required pumping</a:t>
            </a:r>
          </a:p>
          <a:p>
            <a:r>
              <a:rPr lang="en-US" dirty="0" smtClean="0"/>
              <a:t>power to overcome the pressure loss is determined from</a:t>
            </a:r>
            <a:endParaRPr lang="es-E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473" y="4267200"/>
            <a:ext cx="42089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5029200"/>
            <a:ext cx="593645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900" y="6172200"/>
            <a:ext cx="611035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867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374878" y="1029388"/>
            <a:ext cx="5308642" cy="684022"/>
          </a:xfrm>
          <a:prstGeom prst="rect">
            <a:avLst/>
          </a:prstGeom>
        </p:spPr>
        <p:txBody>
          <a:bodyPr vert="horz" wrap="square" lIns="0" tIns="0" rIns="0" bIns="0" rtlCol="0">
            <a:noAutofit/>
          </a:bodyPr>
          <a:lstStyle/>
          <a:p>
            <a:pPr marL="647700">
              <a:lnSpc>
                <a:spcPct val="100000"/>
              </a:lnSpc>
            </a:pPr>
            <a:r>
              <a:rPr sz="4250" dirty="0" smtClean="0">
                <a:solidFill>
                  <a:srgbClr val="231F20"/>
                </a:solidFill>
                <a:latin typeface="Times New Roman"/>
                <a:cs typeface="Times New Roman"/>
              </a:rPr>
              <a:t>1-D</a:t>
            </a:r>
            <a:r>
              <a:rPr sz="4250" spc="-25" dirty="0" smtClean="0">
                <a:solidFill>
                  <a:srgbClr val="231F20"/>
                </a:solidFill>
                <a:latin typeface="Times New Roman"/>
                <a:cs typeface="Times New Roman"/>
              </a:rPr>
              <a:t> </a:t>
            </a:r>
            <a:r>
              <a:rPr sz="4250" spc="0" dirty="0" smtClean="0">
                <a:solidFill>
                  <a:srgbClr val="231F20"/>
                </a:solidFill>
                <a:latin typeface="Times New Roman"/>
                <a:cs typeface="Times New Roman"/>
              </a:rPr>
              <a:t>Energy</a:t>
            </a:r>
            <a:r>
              <a:rPr sz="4250" spc="-25" dirty="0" smtClean="0">
                <a:solidFill>
                  <a:srgbClr val="231F20"/>
                </a:solidFill>
                <a:latin typeface="Times New Roman"/>
                <a:cs typeface="Times New Roman"/>
              </a:rPr>
              <a:t> </a:t>
            </a:r>
            <a:r>
              <a:rPr sz="4250" spc="0" dirty="0" smtClean="0">
                <a:solidFill>
                  <a:srgbClr val="231F20"/>
                </a:solidFill>
                <a:latin typeface="Times New Roman"/>
                <a:cs typeface="Times New Roman"/>
              </a:rPr>
              <a:t>Equation</a:t>
            </a:r>
            <a:endParaRPr sz="4250">
              <a:latin typeface="Times New Roman"/>
              <a:cs typeface="Times New Roman"/>
            </a:endParaRPr>
          </a:p>
        </p:txBody>
      </p:sp>
      <p:sp>
        <p:nvSpPr>
          <p:cNvPr id="3" name="object 3"/>
          <p:cNvSpPr/>
          <p:nvPr/>
        </p:nvSpPr>
        <p:spPr>
          <a:xfrm>
            <a:off x="1346922" y="1852142"/>
            <a:ext cx="4152177" cy="2872258"/>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5643930" y="2074405"/>
            <a:ext cx="3009366" cy="3111614"/>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1346936" y="5943600"/>
            <a:ext cx="8038364" cy="838200"/>
          </a:xfrm>
          <a:prstGeom prst="rect">
            <a:avLst/>
          </a:prstGeom>
          <a:blipFill>
            <a:blip r:embed="rId4" cstate="print"/>
            <a:stretch>
              <a:fillRect/>
            </a:stretch>
          </a:blipFill>
        </p:spPr>
        <p:txBody>
          <a:bodyPr wrap="square" lIns="0" tIns="0" rIns="0" bIns="0" rtlCol="0">
            <a:noAutofit/>
          </a:bodyPr>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47672" y="844171"/>
            <a:ext cx="6798309" cy="684530"/>
          </a:xfrm>
          <a:prstGeom prst="rect">
            <a:avLst/>
          </a:prstGeom>
        </p:spPr>
        <p:txBody>
          <a:bodyPr vert="horz" wrap="square" lIns="0" tIns="0" rIns="0" bIns="0" rtlCol="0">
            <a:noAutofit/>
          </a:bodyPr>
          <a:lstStyle/>
          <a:p>
            <a:pPr marL="12700">
              <a:lnSpc>
                <a:spcPct val="100000"/>
              </a:lnSpc>
            </a:pPr>
            <a:r>
              <a:rPr sz="4250" dirty="0" smtClean="0">
                <a:solidFill>
                  <a:srgbClr val="231F20"/>
                </a:solidFill>
                <a:latin typeface="Times New Roman"/>
                <a:cs typeface="Times New Roman"/>
              </a:rPr>
              <a:t>Circular</a:t>
            </a:r>
            <a:r>
              <a:rPr sz="4250" spc="-25" dirty="0" smtClean="0">
                <a:solidFill>
                  <a:srgbClr val="231F20"/>
                </a:solidFill>
                <a:latin typeface="Times New Roman"/>
                <a:cs typeface="Times New Roman"/>
              </a:rPr>
              <a:t> </a:t>
            </a:r>
            <a:r>
              <a:rPr sz="4250" spc="0" dirty="0" smtClean="0">
                <a:solidFill>
                  <a:srgbClr val="231F20"/>
                </a:solidFill>
                <a:latin typeface="Times New Roman"/>
                <a:cs typeface="Times New Roman"/>
              </a:rPr>
              <a:t>and</a:t>
            </a:r>
            <a:r>
              <a:rPr sz="4250" spc="-25" dirty="0" smtClean="0">
                <a:solidFill>
                  <a:srgbClr val="231F20"/>
                </a:solidFill>
                <a:latin typeface="Times New Roman"/>
                <a:cs typeface="Times New Roman"/>
              </a:rPr>
              <a:t> </a:t>
            </a:r>
            <a:r>
              <a:rPr sz="4250" spc="0" dirty="0" smtClean="0">
                <a:solidFill>
                  <a:srgbClr val="231F20"/>
                </a:solidFill>
                <a:latin typeface="Times New Roman"/>
                <a:cs typeface="Times New Roman"/>
              </a:rPr>
              <a:t>non-circular</a:t>
            </a:r>
            <a:r>
              <a:rPr sz="4250" spc="-25" dirty="0" smtClean="0">
                <a:solidFill>
                  <a:srgbClr val="231F20"/>
                </a:solidFill>
                <a:latin typeface="Times New Roman"/>
                <a:cs typeface="Times New Roman"/>
              </a:rPr>
              <a:t> </a:t>
            </a:r>
            <a:r>
              <a:rPr sz="4250" spc="0" dirty="0" smtClean="0">
                <a:solidFill>
                  <a:srgbClr val="231F20"/>
                </a:solidFill>
                <a:latin typeface="Times New Roman"/>
                <a:cs typeface="Times New Roman"/>
              </a:rPr>
              <a:t>ducts</a:t>
            </a:r>
            <a:endParaRPr sz="4250">
              <a:latin typeface="Times New Roman"/>
              <a:cs typeface="Times New Roman"/>
            </a:endParaRPr>
          </a:p>
        </p:txBody>
      </p:sp>
      <p:sp>
        <p:nvSpPr>
          <p:cNvPr id="3" name="object 3"/>
          <p:cNvSpPr/>
          <p:nvPr/>
        </p:nvSpPr>
        <p:spPr>
          <a:xfrm>
            <a:off x="1346936" y="1926234"/>
            <a:ext cx="3630218" cy="2074418"/>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5569851" y="1629892"/>
            <a:ext cx="3259772" cy="2370759"/>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txBox="1"/>
          <p:nvPr/>
        </p:nvSpPr>
        <p:spPr>
          <a:xfrm>
            <a:off x="1645363" y="4255931"/>
            <a:ext cx="7245984" cy="2566035"/>
          </a:xfrm>
          <a:prstGeom prst="rect">
            <a:avLst/>
          </a:prstGeom>
        </p:spPr>
        <p:txBody>
          <a:bodyPr vert="horz" wrap="square" lIns="0" tIns="0" rIns="0" bIns="0" rtlCol="0">
            <a:noAutofit/>
          </a:bodyPr>
          <a:lstStyle/>
          <a:p>
            <a:pPr marL="477520">
              <a:lnSpc>
                <a:spcPct val="100000"/>
              </a:lnSpc>
              <a:tabLst>
                <a:tab pos="4540250" algn="l"/>
              </a:tabLst>
            </a:pPr>
            <a:r>
              <a:rPr sz="3100" dirty="0" smtClean="0">
                <a:solidFill>
                  <a:srgbClr val="231F20"/>
                </a:solidFill>
                <a:latin typeface="Times New Roman"/>
                <a:cs typeface="Times New Roman"/>
              </a:rPr>
              <a:t>Circular</a:t>
            </a:r>
            <a:r>
              <a:rPr sz="3100" spc="-30" dirty="0" smtClean="0">
                <a:solidFill>
                  <a:srgbClr val="231F20"/>
                </a:solidFill>
                <a:latin typeface="Times New Roman"/>
                <a:cs typeface="Times New Roman"/>
              </a:rPr>
              <a:t> </a:t>
            </a:r>
            <a:r>
              <a:rPr sz="3100" spc="0" dirty="0" smtClean="0">
                <a:solidFill>
                  <a:srgbClr val="231F20"/>
                </a:solidFill>
                <a:latin typeface="Times New Roman"/>
                <a:cs typeface="Times New Roman"/>
              </a:rPr>
              <a:t>pipe	Rectangular</a:t>
            </a:r>
            <a:r>
              <a:rPr sz="3100" spc="-50" dirty="0" smtClean="0">
                <a:solidFill>
                  <a:srgbClr val="231F20"/>
                </a:solidFill>
                <a:latin typeface="Times New Roman"/>
                <a:cs typeface="Times New Roman"/>
              </a:rPr>
              <a:t> </a:t>
            </a:r>
            <a:r>
              <a:rPr sz="3100" spc="0" dirty="0" smtClean="0">
                <a:solidFill>
                  <a:srgbClr val="231F20"/>
                </a:solidFill>
                <a:latin typeface="Times New Roman"/>
                <a:cs typeface="Times New Roman"/>
              </a:rPr>
              <a:t>duct</a:t>
            </a:r>
            <a:endParaRPr sz="3100">
              <a:latin typeface="Times New Roman"/>
              <a:cs typeface="Times New Roman"/>
            </a:endParaRPr>
          </a:p>
          <a:p>
            <a:pPr>
              <a:lnSpc>
                <a:spcPts val="850"/>
              </a:lnSpc>
              <a:spcBef>
                <a:spcPts val="49"/>
              </a:spcBef>
            </a:pPr>
            <a:endParaRPr sz="850"/>
          </a:p>
          <a:p>
            <a:pPr>
              <a:lnSpc>
                <a:spcPts val="1000"/>
              </a:lnSpc>
            </a:pPr>
            <a:endParaRPr sz="1000"/>
          </a:p>
          <a:p>
            <a:pPr>
              <a:lnSpc>
                <a:spcPts val="1000"/>
              </a:lnSpc>
            </a:pPr>
            <a:endParaRPr sz="1000"/>
          </a:p>
          <a:p>
            <a:pPr>
              <a:lnSpc>
                <a:spcPts val="1000"/>
              </a:lnSpc>
            </a:pPr>
            <a:endParaRPr sz="1000"/>
          </a:p>
          <a:p>
            <a:pPr marL="346075" marR="534035" indent="-333375">
              <a:lnSpc>
                <a:spcPts val="2940"/>
              </a:lnSpc>
              <a:buClr>
                <a:srgbClr val="231F20"/>
              </a:buClr>
              <a:buFont typeface="Times New Roman"/>
              <a:buChar char="•"/>
              <a:tabLst>
                <a:tab pos="346075" algn="l"/>
              </a:tabLst>
            </a:pPr>
            <a:r>
              <a:rPr sz="2700" spc="-5" dirty="0" smtClean="0">
                <a:solidFill>
                  <a:srgbClr val="231F20"/>
                </a:solidFill>
                <a:latin typeface="Times New Roman"/>
                <a:cs typeface="Times New Roman"/>
              </a:rPr>
              <a:t>C</a:t>
            </a:r>
            <a:r>
              <a:rPr sz="2700" spc="0" dirty="0" smtClean="0">
                <a:solidFill>
                  <a:srgbClr val="231F20"/>
                </a:solidFill>
                <a:latin typeface="Times New Roman"/>
                <a:cs typeface="Times New Roman"/>
              </a:rPr>
              <a:t>ircular</a:t>
            </a:r>
            <a:r>
              <a:rPr sz="2700" spc="-10" dirty="0" smtClean="0">
                <a:solidFill>
                  <a:srgbClr val="231F20"/>
                </a:solidFill>
                <a:latin typeface="Times New Roman"/>
                <a:cs typeface="Times New Roman"/>
              </a:rPr>
              <a:t> </a:t>
            </a:r>
            <a:r>
              <a:rPr sz="2700" spc="0" dirty="0" smtClean="0">
                <a:solidFill>
                  <a:srgbClr val="231F20"/>
                </a:solidFill>
                <a:latin typeface="Times New Roman"/>
                <a:cs typeface="Times New Roman"/>
              </a:rPr>
              <a:t>pipe</a:t>
            </a:r>
            <a:r>
              <a:rPr sz="2700" spc="-10" dirty="0" smtClean="0">
                <a:solidFill>
                  <a:srgbClr val="231F20"/>
                </a:solidFill>
                <a:latin typeface="Times New Roman"/>
                <a:cs typeface="Times New Roman"/>
              </a:rPr>
              <a:t> </a:t>
            </a:r>
            <a:r>
              <a:rPr sz="2700" spc="0" dirty="0" smtClean="0">
                <a:solidFill>
                  <a:srgbClr val="231F20"/>
                </a:solidFill>
                <a:latin typeface="Times New Roman"/>
                <a:cs typeface="Times New Roman"/>
              </a:rPr>
              <a:t>can</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wit</a:t>
            </a:r>
            <a:r>
              <a:rPr sz="2700" spc="-5" dirty="0" smtClean="0">
                <a:solidFill>
                  <a:srgbClr val="231F20"/>
                </a:solidFill>
                <a:latin typeface="Times New Roman"/>
                <a:cs typeface="Times New Roman"/>
              </a:rPr>
              <a:t>h</a:t>
            </a:r>
            <a:r>
              <a:rPr sz="2700" spc="0" dirty="0" smtClean="0">
                <a:solidFill>
                  <a:srgbClr val="231F20"/>
                </a:solidFill>
                <a:latin typeface="Times New Roman"/>
                <a:cs typeface="Times New Roman"/>
              </a:rPr>
              <a:t>stand</a:t>
            </a:r>
            <a:r>
              <a:rPr sz="2700" spc="-25" dirty="0" smtClean="0">
                <a:solidFill>
                  <a:srgbClr val="231F20"/>
                </a:solidFill>
                <a:latin typeface="Times New Roman"/>
                <a:cs typeface="Times New Roman"/>
              </a:rPr>
              <a:t> </a:t>
            </a:r>
            <a:r>
              <a:rPr sz="2700" spc="0" dirty="0" smtClean="0">
                <a:solidFill>
                  <a:srgbClr val="231F20"/>
                </a:solidFill>
                <a:latin typeface="Times New Roman"/>
                <a:cs typeface="Times New Roman"/>
              </a:rPr>
              <a:t>large pressure differences between the inside</a:t>
            </a:r>
            <a:r>
              <a:rPr sz="2700" spc="-2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the outside without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undergoing</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any</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significant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distortion</a:t>
            </a:r>
            <a:endParaRPr sz="2700">
              <a:latin typeface="Times New Roman"/>
              <a:cs typeface="Times New Roman"/>
            </a:endParaRPr>
          </a:p>
          <a:p>
            <a:pPr marL="346075" indent="-334010">
              <a:lnSpc>
                <a:spcPct val="100000"/>
              </a:lnSpc>
              <a:spcBef>
                <a:spcPts val="305"/>
              </a:spcBef>
              <a:buClr>
                <a:srgbClr val="231F20"/>
              </a:buClr>
              <a:buFont typeface="Times New Roman"/>
              <a:buChar char="•"/>
              <a:tabLst>
                <a:tab pos="345440" algn="l"/>
              </a:tabLst>
            </a:pPr>
            <a:r>
              <a:rPr sz="2700" spc="-5" dirty="0" smtClean="0">
                <a:solidFill>
                  <a:srgbClr val="231F20"/>
                </a:solidFill>
                <a:latin typeface="Times New Roman"/>
                <a:cs typeface="Times New Roman"/>
              </a:rPr>
              <a:t>N</a:t>
            </a:r>
            <a:r>
              <a:rPr sz="2700" spc="0" dirty="0" smtClean="0">
                <a:solidFill>
                  <a:srgbClr val="231F20"/>
                </a:solidFill>
                <a:latin typeface="Times New Roman"/>
                <a:cs typeface="Times New Roman"/>
              </a:rPr>
              <a:t>on-circular</a:t>
            </a:r>
            <a:r>
              <a:rPr sz="2700" spc="-10" dirty="0" smtClean="0">
                <a:solidFill>
                  <a:srgbClr val="231F20"/>
                </a:solidFill>
                <a:latin typeface="Times New Roman"/>
                <a:cs typeface="Times New Roman"/>
              </a:rPr>
              <a:t> </a:t>
            </a:r>
            <a:r>
              <a:rPr sz="2700" spc="0" dirty="0" smtClean="0">
                <a:solidFill>
                  <a:srgbClr val="231F20"/>
                </a:solidFill>
                <a:latin typeface="Times New Roman"/>
                <a:cs typeface="Times New Roman"/>
              </a:rPr>
              <a:t>pipes</a:t>
            </a:r>
            <a:r>
              <a:rPr sz="2700" spc="-10" dirty="0" smtClean="0">
                <a:solidFill>
                  <a:srgbClr val="231F20"/>
                </a:solidFill>
                <a:latin typeface="Times New Roman"/>
                <a:cs typeface="Times New Roman"/>
              </a:rPr>
              <a:t> </a:t>
            </a:r>
            <a:r>
              <a:rPr sz="2700" spc="0" dirty="0" smtClean="0">
                <a:solidFill>
                  <a:srgbClr val="231F20"/>
                </a:solidFill>
                <a:latin typeface="Times New Roman"/>
                <a:cs typeface="Times New Roman"/>
              </a:rPr>
              <a:t>cannot.</a:t>
            </a:r>
            <a:endParaRPr sz="27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374878" y="1029388"/>
            <a:ext cx="5308642" cy="684022"/>
          </a:xfrm>
          <a:prstGeom prst="rect">
            <a:avLst/>
          </a:prstGeom>
        </p:spPr>
        <p:txBody>
          <a:bodyPr vert="horz" wrap="square" lIns="0" tIns="0" rIns="0" bIns="0" rtlCol="0">
            <a:noAutofit/>
          </a:bodyPr>
          <a:lstStyle/>
          <a:p>
            <a:pPr marL="1056640">
              <a:lnSpc>
                <a:spcPct val="100000"/>
              </a:lnSpc>
            </a:pPr>
            <a:r>
              <a:rPr sz="4250" spc="-5" dirty="0" smtClean="0">
                <a:solidFill>
                  <a:srgbClr val="231F20"/>
                </a:solidFill>
                <a:latin typeface="Times New Roman"/>
                <a:cs typeface="Times New Roman"/>
              </a:rPr>
              <a:t>Volum</a:t>
            </a:r>
            <a:r>
              <a:rPr sz="4250" spc="0" dirty="0" smtClean="0">
                <a:solidFill>
                  <a:srgbClr val="231F20"/>
                </a:solidFill>
                <a:latin typeface="Times New Roman"/>
                <a:cs typeface="Times New Roman"/>
              </a:rPr>
              <a:t>e</a:t>
            </a:r>
            <a:r>
              <a:rPr sz="4250" spc="-20" dirty="0" smtClean="0">
                <a:solidFill>
                  <a:srgbClr val="231F20"/>
                </a:solidFill>
                <a:latin typeface="Times New Roman"/>
                <a:cs typeface="Times New Roman"/>
              </a:rPr>
              <a:t> </a:t>
            </a:r>
            <a:r>
              <a:rPr sz="4250" spc="-5" dirty="0" smtClean="0">
                <a:solidFill>
                  <a:srgbClr val="231F20"/>
                </a:solidFill>
                <a:latin typeface="Times New Roman"/>
                <a:cs typeface="Times New Roman"/>
              </a:rPr>
              <a:t>flo</a:t>
            </a:r>
            <a:r>
              <a:rPr sz="4250" spc="0" dirty="0" smtClean="0">
                <a:solidFill>
                  <a:srgbClr val="231F20"/>
                </a:solidFill>
                <a:latin typeface="Times New Roman"/>
                <a:cs typeface="Times New Roman"/>
              </a:rPr>
              <a:t>w</a:t>
            </a:r>
            <a:r>
              <a:rPr sz="4250" spc="-20" dirty="0" smtClean="0">
                <a:solidFill>
                  <a:srgbClr val="231F20"/>
                </a:solidFill>
                <a:latin typeface="Times New Roman"/>
                <a:cs typeface="Times New Roman"/>
              </a:rPr>
              <a:t> </a:t>
            </a:r>
            <a:r>
              <a:rPr sz="4250" spc="-5" dirty="0" smtClean="0">
                <a:solidFill>
                  <a:srgbClr val="231F20"/>
                </a:solidFill>
                <a:latin typeface="Times New Roman"/>
                <a:cs typeface="Times New Roman"/>
              </a:rPr>
              <a:t>rate</a:t>
            </a:r>
            <a:endParaRPr sz="4250">
              <a:latin typeface="Times New Roman"/>
              <a:cs typeface="Times New Roman"/>
            </a:endParaRPr>
          </a:p>
        </p:txBody>
      </p:sp>
      <p:sp>
        <p:nvSpPr>
          <p:cNvPr id="3" name="object 3"/>
          <p:cNvSpPr/>
          <p:nvPr/>
        </p:nvSpPr>
        <p:spPr>
          <a:xfrm>
            <a:off x="2527300" y="1828800"/>
            <a:ext cx="4800600" cy="5334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665" y="1066800"/>
            <a:ext cx="390755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300" y="1485900"/>
            <a:ext cx="326707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3900" y="3257550"/>
            <a:ext cx="31337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300" y="4953000"/>
            <a:ext cx="2819400" cy="252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p:sp>
        <p:nvSpPr>
          <p:cNvPr id="3" name="2 Rectángulo"/>
          <p:cNvSpPr/>
          <p:nvPr/>
        </p:nvSpPr>
        <p:spPr>
          <a:xfrm>
            <a:off x="755650" y="1371600"/>
            <a:ext cx="5346700" cy="461665"/>
          </a:xfrm>
          <a:prstGeom prst="rect">
            <a:avLst/>
          </a:prstGeom>
        </p:spPr>
        <p:txBody>
          <a:bodyPr>
            <a:spAutoFit/>
          </a:bodyPr>
          <a:lstStyle/>
          <a:p>
            <a:pPr marL="342900" indent="-342900">
              <a:buFont typeface="Wingdings" panose="05000000000000000000" pitchFamily="2" charset="2"/>
              <a:buChar char="q"/>
            </a:pPr>
            <a:r>
              <a:rPr lang="en-US" sz="2400" dirty="0" smtClean="0"/>
              <a:t>Turbulent Shear </a:t>
            </a:r>
            <a:r>
              <a:rPr lang="en-US" sz="2400" dirty="0"/>
              <a:t>Correlations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958" y="2121693"/>
            <a:ext cx="7130523" cy="154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298958" y="4038600"/>
            <a:ext cx="8543542" cy="646331"/>
          </a:xfrm>
          <a:prstGeom prst="rect">
            <a:avLst/>
          </a:prstGeom>
        </p:spPr>
        <p:txBody>
          <a:bodyPr wrap="square">
            <a:spAutoFit/>
          </a:bodyPr>
          <a:lstStyle/>
          <a:p>
            <a:r>
              <a:rPr lang="en-US" dirty="0"/>
              <a:t>Both laminar and turbulent flows satisfy </a:t>
            </a:r>
            <a:r>
              <a:rPr lang="en-US" dirty="0" smtClean="0"/>
              <a:t>the above equation for </a:t>
            </a:r>
            <a:r>
              <a:rPr lang="en-US" dirty="0"/>
              <a:t>laminar flow, where </a:t>
            </a:r>
            <a:r>
              <a:rPr lang="en-US" dirty="0" smtClean="0"/>
              <a:t>there are </a:t>
            </a:r>
            <a:r>
              <a:rPr lang="en-US" dirty="0"/>
              <a:t>no random </a:t>
            </a:r>
            <a:r>
              <a:rPr lang="en-US" dirty="0" smtClean="0"/>
              <a:t>fluctuations.</a:t>
            </a:r>
            <a:endParaRPr lang="en-US" dirty="0"/>
          </a:p>
        </p:txBody>
      </p:sp>
      <p:sp>
        <p:nvSpPr>
          <p:cNvPr id="5" name="4 Rectángulo"/>
          <p:cNvSpPr/>
          <p:nvPr/>
        </p:nvSpPr>
        <p:spPr>
          <a:xfrm>
            <a:off x="1003300" y="4953000"/>
            <a:ext cx="5346700" cy="369332"/>
          </a:xfrm>
          <a:prstGeom prst="rect">
            <a:avLst/>
          </a:prstGeom>
        </p:spPr>
        <p:txBody>
          <a:bodyPr>
            <a:spAutoFit/>
          </a:bodyPr>
          <a:lstStyle/>
          <a:p>
            <a:pPr marL="285750" indent="-285750">
              <a:buFont typeface="Wingdings" panose="05000000000000000000" pitchFamily="2" charset="2"/>
              <a:buChar char="§"/>
            </a:pPr>
            <a:r>
              <a:rPr lang="en-US" b="1" dirty="0"/>
              <a:t>Reynolds’ </a:t>
            </a:r>
            <a:r>
              <a:rPr lang="en-US" b="1" dirty="0" smtClean="0"/>
              <a:t>Time-Averaging</a:t>
            </a:r>
            <a:endParaRPr lang="en-US" b="1" dirty="0"/>
          </a:p>
        </p:txBody>
      </p:sp>
      <p:sp>
        <p:nvSpPr>
          <p:cNvPr id="6" name="5 Rectángulo"/>
          <p:cNvSpPr/>
          <p:nvPr/>
        </p:nvSpPr>
        <p:spPr>
          <a:xfrm>
            <a:off x="1270292" y="5486400"/>
            <a:ext cx="8877008" cy="646331"/>
          </a:xfrm>
          <a:prstGeom prst="rect">
            <a:avLst/>
          </a:prstGeom>
        </p:spPr>
        <p:txBody>
          <a:bodyPr wrap="square">
            <a:spAutoFit/>
          </a:bodyPr>
          <a:lstStyle/>
          <a:p>
            <a:r>
              <a:rPr lang="en-US" dirty="0"/>
              <a:t>For turbulent flow, because of the fluctuations, every velocity and pressure term in </a:t>
            </a:r>
            <a:r>
              <a:rPr lang="en-US" dirty="0" smtClean="0"/>
              <a:t>in above equations is </a:t>
            </a:r>
            <a:r>
              <a:rPr lang="en-US" dirty="0"/>
              <a:t>a rapidly varying random function of time and space.</a:t>
            </a:r>
          </a:p>
        </p:txBody>
      </p:sp>
    </p:spTree>
    <p:extLst>
      <p:ext uri="{BB962C8B-B14F-4D97-AF65-F5344CB8AC3E}">
        <p14:creationId xmlns:p14="http://schemas.microsoft.com/office/powerpoint/2010/main" val="2387552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p:sp>
        <p:nvSpPr>
          <p:cNvPr id="7" name="6 Rectángulo"/>
          <p:cNvSpPr/>
          <p:nvPr/>
        </p:nvSpPr>
        <p:spPr>
          <a:xfrm>
            <a:off x="1231900" y="1324605"/>
            <a:ext cx="8839200" cy="923330"/>
          </a:xfrm>
          <a:prstGeom prst="rect">
            <a:avLst/>
          </a:prstGeom>
        </p:spPr>
        <p:txBody>
          <a:bodyPr wrap="square">
            <a:spAutoFit/>
          </a:bodyPr>
          <a:lstStyle/>
          <a:p>
            <a:r>
              <a:rPr lang="en-US" dirty="0"/>
              <a:t>No single pair of </a:t>
            </a:r>
            <a:r>
              <a:rPr lang="en-US" dirty="0" smtClean="0"/>
              <a:t>random functions </a:t>
            </a:r>
            <a:r>
              <a:rPr lang="en-US" dirty="0"/>
              <a:t>V(x, y, z, t) and p(x, y, z, t) is known to be a solution to </a:t>
            </a:r>
            <a:r>
              <a:rPr lang="en-US" dirty="0" smtClean="0"/>
              <a:t>continuity and momentum equations. Moreover</a:t>
            </a:r>
            <a:r>
              <a:rPr lang="en-US" dirty="0"/>
              <a:t>, our attention as engineers is toward the average or mean values of </a:t>
            </a:r>
            <a:r>
              <a:rPr lang="en-US" dirty="0" smtClean="0"/>
              <a:t>velocity, pressure</a:t>
            </a:r>
            <a:r>
              <a:rPr lang="en-US" dirty="0"/>
              <a:t>, shear stress, etc.</a:t>
            </a:r>
          </a:p>
        </p:txBody>
      </p:sp>
      <p:sp>
        <p:nvSpPr>
          <p:cNvPr id="8" name="7 Rectángulo"/>
          <p:cNvSpPr/>
          <p:nvPr/>
        </p:nvSpPr>
        <p:spPr>
          <a:xfrm>
            <a:off x="1308100" y="2514600"/>
            <a:ext cx="8305800" cy="923330"/>
          </a:xfrm>
          <a:prstGeom prst="rect">
            <a:avLst/>
          </a:prstGeom>
        </p:spPr>
        <p:txBody>
          <a:bodyPr wrap="square">
            <a:spAutoFit/>
          </a:bodyPr>
          <a:lstStyle/>
          <a:p>
            <a:r>
              <a:rPr lang="en-US" dirty="0" smtClean="0"/>
              <a:t>Let us  </a:t>
            </a:r>
            <a:r>
              <a:rPr lang="en-US" dirty="0"/>
              <a:t>rewrite </a:t>
            </a:r>
            <a:r>
              <a:rPr lang="en-US" dirty="0" smtClean="0"/>
              <a:t>the equations  </a:t>
            </a:r>
            <a:r>
              <a:rPr lang="en-US" dirty="0"/>
              <a:t>in terms of mean or </a:t>
            </a:r>
            <a:r>
              <a:rPr lang="en-US" dirty="0" smtClean="0"/>
              <a:t>time-averaged turbulent </a:t>
            </a:r>
            <a:r>
              <a:rPr lang="en-US" dirty="0"/>
              <a:t>variables.</a:t>
            </a:r>
          </a:p>
          <a:p>
            <a:endParaRPr lang="en-US" dirty="0" smtClean="0"/>
          </a:p>
          <a:p>
            <a:r>
              <a:rPr lang="en-US" dirty="0" smtClean="0"/>
              <a:t>The </a:t>
            </a:r>
            <a:r>
              <a:rPr lang="en-US" dirty="0"/>
              <a:t>time mean </a:t>
            </a:r>
            <a:r>
              <a:rPr lang="en-US" dirty="0" smtClean="0"/>
              <a:t>u </a:t>
            </a:r>
            <a:r>
              <a:rPr lang="en-US" dirty="0"/>
              <a:t>of a turbulent function u(x, y, z, t) is defined by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300" y="3717879"/>
            <a:ext cx="2396084"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1308100" y="4500156"/>
            <a:ext cx="8305800" cy="1477328"/>
          </a:xfrm>
          <a:prstGeom prst="rect">
            <a:avLst/>
          </a:prstGeom>
        </p:spPr>
        <p:txBody>
          <a:bodyPr wrap="square">
            <a:spAutoFit/>
          </a:bodyPr>
          <a:lstStyle/>
          <a:p>
            <a:r>
              <a:rPr lang="en-US" dirty="0"/>
              <a:t>where T is an averaging period taken to be longer than any significant period of the</a:t>
            </a:r>
          </a:p>
          <a:p>
            <a:r>
              <a:rPr lang="en-US" dirty="0"/>
              <a:t>fluctuations themselves. The mean values of turbulent velocity and pressure are </a:t>
            </a:r>
            <a:r>
              <a:rPr lang="en-US" dirty="0" smtClean="0"/>
              <a:t>illustrated in figure. </a:t>
            </a:r>
          </a:p>
          <a:p>
            <a:endParaRPr lang="en-US" dirty="0"/>
          </a:p>
          <a:p>
            <a:r>
              <a:rPr lang="en-US" dirty="0" smtClean="0"/>
              <a:t>For </a:t>
            </a:r>
            <a:r>
              <a:rPr lang="en-US" dirty="0"/>
              <a:t>turbulent gas and water flows, an averaging period T =</a:t>
            </a:r>
            <a:r>
              <a:rPr lang="en-US" dirty="0" smtClean="0"/>
              <a:t>5 </a:t>
            </a:r>
            <a:r>
              <a:rPr lang="en-US" dirty="0"/>
              <a:t>s </a:t>
            </a:r>
            <a:r>
              <a:rPr lang="en-US" dirty="0" smtClean="0"/>
              <a:t>is usually </a:t>
            </a:r>
            <a:r>
              <a:rPr lang="en-US" dirty="0"/>
              <a:t>quite adequate.</a:t>
            </a:r>
          </a:p>
        </p:txBody>
      </p:sp>
    </p:spTree>
    <p:extLst>
      <p:ext uri="{BB962C8B-B14F-4D97-AF65-F5344CB8AC3E}">
        <p14:creationId xmlns:p14="http://schemas.microsoft.com/office/powerpoint/2010/main" val="3075404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1886494"/>
            <a:ext cx="676275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308100" y="5041314"/>
            <a:ext cx="8458200" cy="646331"/>
          </a:xfrm>
          <a:prstGeom prst="rect">
            <a:avLst/>
          </a:prstGeom>
        </p:spPr>
        <p:txBody>
          <a:bodyPr wrap="square">
            <a:spAutoFit/>
          </a:bodyPr>
          <a:lstStyle/>
          <a:p>
            <a:r>
              <a:rPr lang="en-US" dirty="0" smtClean="0"/>
              <a:t>The </a:t>
            </a:r>
            <a:r>
              <a:rPr lang="en-US" dirty="0"/>
              <a:t>mean square of a fluctuation is not zero and is a measure of the intensity</a:t>
            </a:r>
          </a:p>
          <a:p>
            <a:r>
              <a:rPr lang="en-US" dirty="0"/>
              <a:t>of the turbulence</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623" y="5791200"/>
            <a:ext cx="2755900" cy="92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474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p:sp>
        <p:nvSpPr>
          <p:cNvPr id="3" name="2 Rectángulo"/>
          <p:cNvSpPr/>
          <p:nvPr/>
        </p:nvSpPr>
        <p:spPr>
          <a:xfrm>
            <a:off x="850900" y="1558974"/>
            <a:ext cx="9525000" cy="646331"/>
          </a:xfrm>
          <a:prstGeom prst="rect">
            <a:avLst/>
          </a:prstGeom>
        </p:spPr>
        <p:txBody>
          <a:bodyPr wrap="square">
            <a:spAutoFit/>
          </a:bodyPr>
          <a:lstStyle/>
          <a:p>
            <a:r>
              <a:rPr lang="en-US" dirty="0"/>
              <a:t>Nor in general are the mean fluctuation products such </a:t>
            </a:r>
            <a:r>
              <a:rPr lang="en-US" dirty="0" smtClean="0"/>
              <a:t>as                         </a:t>
            </a:r>
            <a:r>
              <a:rPr lang="en-US" dirty="0"/>
              <a:t>zero in a </a:t>
            </a:r>
            <a:r>
              <a:rPr lang="en-US" dirty="0" smtClean="0"/>
              <a:t>typical turbulent flow. Reynolds</a:t>
            </a:r>
            <a:r>
              <a:rPr lang="en-US" dirty="0"/>
              <a:t>’ idea was to split each property into mean plus fluctuating </a:t>
            </a:r>
            <a:r>
              <a:rPr lang="en-US" dirty="0" smtClean="0"/>
              <a:t>variables.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4308" y="1576911"/>
            <a:ext cx="1233202" cy="33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372" y="2635044"/>
            <a:ext cx="5131863" cy="368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957608" y="3276600"/>
            <a:ext cx="8961092" cy="646331"/>
          </a:xfrm>
          <a:prstGeom prst="rect">
            <a:avLst/>
          </a:prstGeom>
        </p:spPr>
        <p:txBody>
          <a:bodyPr wrap="square">
            <a:spAutoFit/>
          </a:bodyPr>
          <a:lstStyle/>
          <a:p>
            <a:r>
              <a:rPr lang="en-US" dirty="0"/>
              <a:t>Substitute these into </a:t>
            </a:r>
            <a:r>
              <a:rPr lang="en-US" dirty="0" smtClean="0"/>
              <a:t>the continuity equation and taking </a:t>
            </a:r>
            <a:r>
              <a:rPr lang="en-US" dirty="0"/>
              <a:t>the time mean of each equation. </a:t>
            </a:r>
            <a:endParaRPr lang="en-US" dirty="0" smtClean="0"/>
          </a:p>
          <a:p>
            <a:r>
              <a:rPr lang="en-US" dirty="0" smtClean="0"/>
              <a:t>The continuity relation </a:t>
            </a:r>
            <a:r>
              <a:rPr lang="en-US" dirty="0"/>
              <a:t>reduces to</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375" y="4248715"/>
            <a:ext cx="2256645" cy="646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231900" y="5029200"/>
            <a:ext cx="5373202" cy="369332"/>
          </a:xfrm>
          <a:prstGeom prst="rect">
            <a:avLst/>
          </a:prstGeom>
        </p:spPr>
        <p:txBody>
          <a:bodyPr wrap="none">
            <a:spAutoFit/>
          </a:bodyPr>
          <a:lstStyle/>
          <a:p>
            <a:r>
              <a:rPr lang="en-US" dirty="0"/>
              <a:t>which is no different from a laminar continuity relation.</a:t>
            </a:r>
          </a:p>
        </p:txBody>
      </p:sp>
    </p:spTree>
    <p:extLst>
      <p:ext uri="{BB962C8B-B14F-4D97-AF65-F5344CB8AC3E}">
        <p14:creationId xmlns:p14="http://schemas.microsoft.com/office/powerpoint/2010/main" val="416913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p:sp>
        <p:nvSpPr>
          <p:cNvPr id="3" name="2 Rectángulo"/>
          <p:cNvSpPr/>
          <p:nvPr/>
        </p:nvSpPr>
        <p:spPr>
          <a:xfrm>
            <a:off x="850900" y="1558974"/>
            <a:ext cx="9525000" cy="1477328"/>
          </a:xfrm>
          <a:prstGeom prst="rect">
            <a:avLst/>
          </a:prstGeom>
        </p:spPr>
        <p:txBody>
          <a:bodyPr wrap="square">
            <a:spAutoFit/>
          </a:bodyPr>
          <a:lstStyle/>
          <a:p>
            <a:pPr algn="just"/>
            <a:r>
              <a:rPr lang="en-US" dirty="0"/>
              <a:t>However, each component of the momentum equation </a:t>
            </a:r>
            <a:r>
              <a:rPr lang="en-US" dirty="0" smtClean="0"/>
              <a:t>after </a:t>
            </a:r>
            <a:r>
              <a:rPr lang="en-US" dirty="0"/>
              <a:t>time </a:t>
            </a:r>
            <a:r>
              <a:rPr lang="en-US" dirty="0" smtClean="0"/>
              <a:t>averaging, will </a:t>
            </a:r>
            <a:r>
              <a:rPr lang="en-US" dirty="0"/>
              <a:t>contain mean values plus three mean products, or correlations, of fluctuating velocities</a:t>
            </a:r>
            <a:r>
              <a:rPr lang="en-US" dirty="0" smtClean="0"/>
              <a:t>.</a:t>
            </a:r>
          </a:p>
          <a:p>
            <a:pPr algn="just"/>
            <a:endParaRPr lang="en-US" dirty="0"/>
          </a:p>
          <a:p>
            <a:pPr algn="just"/>
            <a:r>
              <a:rPr lang="en-US" dirty="0"/>
              <a:t>The most important of these is the momentum relation in the mainstream, </a:t>
            </a:r>
            <a:r>
              <a:rPr lang="en-US" dirty="0" smtClean="0"/>
              <a:t>or x</a:t>
            </a:r>
            <a:r>
              <a:rPr lang="en-US" dirty="0"/>
              <a:t>, direction, which takes the form</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509" y="3454003"/>
            <a:ext cx="8390382" cy="864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471" y="4566590"/>
            <a:ext cx="2650808" cy="288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4051300" y="4572000"/>
            <a:ext cx="6567632" cy="369332"/>
          </a:xfrm>
          <a:prstGeom prst="rect">
            <a:avLst/>
          </a:prstGeom>
          <a:noFill/>
        </p:spPr>
        <p:txBody>
          <a:bodyPr wrap="none" rtlCol="0">
            <a:spAutoFit/>
          </a:bodyPr>
          <a:lstStyle/>
          <a:p>
            <a:r>
              <a:rPr lang="en-US" dirty="0" smtClean="0"/>
              <a:t>This term is called the Turbulent kinematic stress or Reynolds  Stress</a:t>
            </a:r>
            <a:endParaRPr lang="en-US" dirty="0"/>
          </a:p>
        </p:txBody>
      </p:sp>
      <p:sp>
        <p:nvSpPr>
          <p:cNvPr id="7" name="6 Rectángulo"/>
          <p:cNvSpPr/>
          <p:nvPr/>
        </p:nvSpPr>
        <p:spPr>
          <a:xfrm>
            <a:off x="1003301" y="5410200"/>
            <a:ext cx="9372600" cy="923330"/>
          </a:xfrm>
          <a:prstGeom prst="rect">
            <a:avLst/>
          </a:prstGeom>
        </p:spPr>
        <p:txBody>
          <a:bodyPr wrap="square">
            <a:spAutoFit/>
          </a:bodyPr>
          <a:lstStyle/>
          <a:p>
            <a:r>
              <a:rPr lang="en-US" dirty="0"/>
              <a:t>stress terms </a:t>
            </a:r>
            <a:r>
              <a:rPr lang="el-GR" dirty="0" smtClean="0"/>
              <a:t>μ</a:t>
            </a:r>
            <a:r>
              <a:rPr lang="es-ES" dirty="0" smtClean="0"/>
              <a:t> (</a:t>
            </a:r>
            <a:r>
              <a:rPr lang="en-US" dirty="0" smtClean="0"/>
              <a:t>∂</a:t>
            </a:r>
            <a:r>
              <a:rPr lang="en-US" i="1" dirty="0" smtClean="0"/>
              <a:t>ū</a:t>
            </a:r>
            <a:r>
              <a:rPr lang="en-US" dirty="0" smtClean="0"/>
              <a:t>/∂</a:t>
            </a:r>
            <a:r>
              <a:rPr lang="en-US" i="1" dirty="0" smtClean="0"/>
              <a:t>x</a:t>
            </a:r>
            <a:r>
              <a:rPr lang="en-US" dirty="0"/>
              <a:t>), etc. Actually, they are convective acceleration terms (</a:t>
            </a:r>
            <a:r>
              <a:rPr lang="en-US" dirty="0" smtClean="0"/>
              <a:t>which is </a:t>
            </a:r>
            <a:r>
              <a:rPr lang="en-US" dirty="0"/>
              <a:t>why the density appears), not stresses, but they have the mathematical effect of </a:t>
            </a:r>
            <a:r>
              <a:rPr lang="en-US" dirty="0" smtClean="0"/>
              <a:t>stress and </a:t>
            </a:r>
            <a:r>
              <a:rPr lang="en-US" dirty="0"/>
              <a:t>are so termed almost universally in the literature.</a:t>
            </a:r>
          </a:p>
        </p:txBody>
      </p:sp>
    </p:spTree>
    <p:extLst>
      <p:ext uri="{BB962C8B-B14F-4D97-AF65-F5344CB8AC3E}">
        <p14:creationId xmlns:p14="http://schemas.microsoft.com/office/powerpoint/2010/main" val="1948637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 y="1777442"/>
            <a:ext cx="6422934" cy="313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850900" y="4756947"/>
            <a:ext cx="7086600" cy="646331"/>
          </a:xfrm>
          <a:prstGeom prst="rect">
            <a:avLst/>
          </a:prstGeom>
        </p:spPr>
        <p:txBody>
          <a:bodyPr wrap="square">
            <a:spAutoFit/>
          </a:bodyPr>
          <a:lstStyle/>
          <a:p>
            <a:r>
              <a:rPr lang="en-US" dirty="0"/>
              <a:t>Typical velocity and </a:t>
            </a:r>
            <a:r>
              <a:rPr lang="en-US" dirty="0" smtClean="0"/>
              <a:t>shear  distributions </a:t>
            </a:r>
            <a:r>
              <a:rPr lang="en-US" dirty="0"/>
              <a:t>in turbulent flow </a:t>
            </a:r>
            <a:r>
              <a:rPr lang="en-US" dirty="0" smtClean="0"/>
              <a:t>near a </a:t>
            </a:r>
            <a:r>
              <a:rPr lang="en-US" dirty="0"/>
              <a:t>wall: (a) shear; (b) velocity.</a:t>
            </a:r>
          </a:p>
        </p:txBody>
      </p:sp>
      <p:sp>
        <p:nvSpPr>
          <p:cNvPr id="5" name="4 Rectángulo"/>
          <p:cNvSpPr/>
          <p:nvPr/>
        </p:nvSpPr>
        <p:spPr>
          <a:xfrm>
            <a:off x="1155700" y="1245870"/>
            <a:ext cx="8001000" cy="646331"/>
          </a:xfrm>
          <a:prstGeom prst="rect">
            <a:avLst/>
          </a:prstGeom>
        </p:spPr>
        <p:txBody>
          <a:bodyPr wrap="square">
            <a:spAutoFit/>
          </a:bodyPr>
          <a:lstStyle/>
          <a:p>
            <a:r>
              <a:rPr lang="en-US" dirty="0"/>
              <a:t>The turbulent stresses are unknown a priori and must be related by experiment </a:t>
            </a:r>
            <a:r>
              <a:rPr lang="en-US" dirty="0" smtClean="0"/>
              <a:t>to geometry and flow conditions </a:t>
            </a:r>
            <a:endParaRPr lang="en-US" dirty="0"/>
          </a:p>
        </p:txBody>
      </p:sp>
      <mc:AlternateContent xmlns:mc="http://schemas.openxmlformats.org/markup-compatibility/2006" xmlns:a14="http://schemas.microsoft.com/office/drawing/2010/main">
        <mc:Choice Requires="a14">
          <p:sp>
            <p:nvSpPr>
              <p:cNvPr id="8" name="7 Rectángulo"/>
              <p:cNvSpPr/>
              <p:nvPr/>
            </p:nvSpPr>
            <p:spPr>
              <a:xfrm>
                <a:off x="1155700" y="5486400"/>
                <a:ext cx="8382000" cy="923330"/>
              </a:xfrm>
              <a:prstGeom prst="rect">
                <a:avLst/>
              </a:prstGeom>
            </p:spPr>
            <p:txBody>
              <a:bodyPr wrap="square">
                <a:spAutoFit/>
              </a:bodyPr>
              <a:lstStyle/>
              <a:p>
                <a:r>
                  <a:rPr lang="en-US" dirty="0" smtClean="0">
                    <a:solidFill>
                      <a:srgbClr val="231F20"/>
                    </a:solidFill>
                    <a:latin typeface="Times-Roman"/>
                  </a:rPr>
                  <a:t>Fortunately, in duct and boundary-layer </a:t>
                </a:r>
                <a:r>
                  <a:rPr lang="en-US" dirty="0">
                    <a:solidFill>
                      <a:srgbClr val="231F20"/>
                    </a:solidFill>
                    <a:latin typeface="Times-Roman"/>
                  </a:rPr>
                  <a:t>flow, the stress </a:t>
                </a:r>
                <a:r>
                  <a:rPr lang="en-US" dirty="0" smtClean="0">
                    <a:solidFill>
                      <a:srgbClr val="231F20"/>
                    </a:solidFill>
                    <a:latin typeface="Times-Roman"/>
                  </a:rPr>
                  <a:t> -</a:t>
                </a:r>
                <a14:m>
                  <m:oMath xmlns:m="http://schemas.openxmlformats.org/officeDocument/2006/math">
                    <m:acc>
                      <m:accPr>
                        <m:chr m:val="̅"/>
                        <m:ctrlPr>
                          <a:rPr lang="en-US" i="1" smtClean="0">
                            <a:solidFill>
                              <a:srgbClr val="231F20"/>
                            </a:solidFill>
                            <a:latin typeface="Cambria Math"/>
                          </a:rPr>
                        </m:ctrlPr>
                      </m:accPr>
                      <m:e>
                        <m:r>
                          <a:rPr lang="en-US" i="1" smtClean="0">
                            <a:solidFill>
                              <a:srgbClr val="231F20"/>
                            </a:solidFill>
                            <a:latin typeface="Cambria Math"/>
                            <a:ea typeface="Cambria Math"/>
                          </a:rPr>
                          <m:t>𝜌</m:t>
                        </m:r>
                        <m:r>
                          <a:rPr lang="es-ES" b="0" i="1" smtClean="0">
                            <a:solidFill>
                              <a:srgbClr val="231F20"/>
                            </a:solidFill>
                            <a:latin typeface="Cambria Math"/>
                            <a:ea typeface="Cambria Math"/>
                          </a:rPr>
                          <m:t>𝑢</m:t>
                        </m:r>
                        <m:r>
                          <a:rPr lang="es-ES" b="0" i="1" smtClean="0">
                            <a:solidFill>
                              <a:srgbClr val="231F20"/>
                            </a:solidFill>
                            <a:latin typeface="Cambria Math"/>
                            <a:ea typeface="Cambria Math"/>
                          </a:rPr>
                          <m:t>´</m:t>
                        </m:r>
                        <m:r>
                          <a:rPr lang="es-ES" b="0" i="1" smtClean="0">
                            <a:solidFill>
                              <a:srgbClr val="231F20"/>
                            </a:solidFill>
                            <a:latin typeface="Cambria Math"/>
                            <a:ea typeface="Cambria Math"/>
                          </a:rPr>
                          <m:t>𝑣</m:t>
                        </m:r>
                        <m:r>
                          <a:rPr lang="es-ES" b="0" i="1" smtClean="0">
                            <a:solidFill>
                              <a:srgbClr val="231F20"/>
                            </a:solidFill>
                            <a:latin typeface="Cambria Math"/>
                            <a:ea typeface="Cambria Math"/>
                          </a:rPr>
                          <m:t>´ </m:t>
                        </m:r>
                      </m:e>
                    </m:acc>
                  </m:oMath>
                </a14:m>
                <a:r>
                  <a:rPr lang="en-US" dirty="0" smtClean="0">
                    <a:solidFill>
                      <a:srgbClr val="231F20"/>
                    </a:solidFill>
                    <a:latin typeface="Times-Roman"/>
                  </a:rPr>
                  <a:t>associated </a:t>
                </a:r>
                <a:r>
                  <a:rPr lang="en-US" dirty="0">
                    <a:solidFill>
                      <a:srgbClr val="231F20"/>
                    </a:solidFill>
                    <a:latin typeface="Times-Roman"/>
                  </a:rPr>
                  <a:t>with direction </a:t>
                </a:r>
                <a:r>
                  <a:rPr lang="en-US" i="1" dirty="0">
                    <a:solidFill>
                      <a:srgbClr val="231F20"/>
                    </a:solidFill>
                    <a:latin typeface="Times-Italic"/>
                  </a:rPr>
                  <a:t>y </a:t>
                </a:r>
                <a:r>
                  <a:rPr lang="en-US" dirty="0">
                    <a:solidFill>
                      <a:srgbClr val="231F20"/>
                    </a:solidFill>
                    <a:latin typeface="Times-Roman"/>
                  </a:rPr>
                  <a:t>normal to the </a:t>
                </a:r>
                <a:r>
                  <a:rPr lang="en-US" dirty="0" smtClean="0">
                    <a:solidFill>
                      <a:srgbClr val="231F20"/>
                    </a:solidFill>
                    <a:latin typeface="Times-Roman"/>
                  </a:rPr>
                  <a:t>wall is </a:t>
                </a:r>
                <a:r>
                  <a:rPr lang="en-US" dirty="0">
                    <a:solidFill>
                      <a:srgbClr val="231F20"/>
                    </a:solidFill>
                    <a:latin typeface="Times-Roman"/>
                  </a:rPr>
                  <a:t>dominant, and we can approximate with excellent accuracy a simpler </a:t>
                </a:r>
                <a:r>
                  <a:rPr lang="en-US" dirty="0" err="1" smtClean="0">
                    <a:solidFill>
                      <a:srgbClr val="231F20"/>
                    </a:solidFill>
                    <a:latin typeface="Times-Roman"/>
                  </a:rPr>
                  <a:t>streamwise</a:t>
                </a:r>
                <a:r>
                  <a:rPr lang="en-US" dirty="0" smtClean="0">
                    <a:solidFill>
                      <a:srgbClr val="231F20"/>
                    </a:solidFill>
                    <a:latin typeface="Times-Roman"/>
                  </a:rPr>
                  <a:t> momentum </a:t>
                </a:r>
                <a:r>
                  <a:rPr lang="en-US" dirty="0">
                    <a:solidFill>
                      <a:srgbClr val="231F20"/>
                    </a:solidFill>
                    <a:latin typeface="Times-Roman"/>
                  </a:rPr>
                  <a:t>equation</a:t>
                </a:r>
                <a:endParaRPr lang="en-US" dirty="0"/>
              </a:p>
            </p:txBody>
          </p:sp>
        </mc:Choice>
        <mc:Fallback xmlns="">
          <p:sp>
            <p:nvSpPr>
              <p:cNvPr id="8" name="7 Rectángulo"/>
              <p:cNvSpPr>
                <a:spLocks noRot="1" noChangeAspect="1" noMove="1" noResize="1" noEditPoints="1" noAdjustHandles="1" noChangeArrowheads="1" noChangeShapeType="1" noTextEdit="1"/>
              </p:cNvSpPr>
              <p:nvPr/>
            </p:nvSpPr>
            <p:spPr>
              <a:xfrm>
                <a:off x="1155700" y="5486400"/>
                <a:ext cx="8382000" cy="923330"/>
              </a:xfrm>
              <a:prstGeom prst="rect">
                <a:avLst/>
              </a:prstGeom>
              <a:blipFill rotWithShape="1">
                <a:blip r:embed="rId3"/>
                <a:stretch>
                  <a:fillRect l="-655" t="-1987" r="-1091" b="-10596"/>
                </a:stretch>
              </a:blipFill>
            </p:spPr>
            <p:txBody>
              <a:bodyPr/>
              <a:lstStyle/>
              <a:p>
                <a:r>
                  <a:rPr lang="en-US">
                    <a:noFill/>
                  </a:rPr>
                  <a:t> </a:t>
                </a:r>
              </a:p>
            </p:txBody>
          </p:sp>
        </mc:Fallback>
      </mc:AlternateContent>
      <p:sp>
        <p:nvSpPr>
          <p:cNvPr id="3" name="2 Rectángulo"/>
          <p:cNvSpPr/>
          <p:nvPr/>
        </p:nvSpPr>
        <p:spPr>
          <a:xfrm>
            <a:off x="6870700" y="2057400"/>
            <a:ext cx="3352800" cy="2308324"/>
          </a:xfrm>
          <a:prstGeom prst="rect">
            <a:avLst/>
          </a:prstGeom>
        </p:spPr>
        <p:txBody>
          <a:bodyPr wrap="square">
            <a:spAutoFit/>
          </a:bodyPr>
          <a:lstStyle/>
          <a:p>
            <a:r>
              <a:rPr lang="en-US" dirty="0"/>
              <a:t>Laminar shear is dominant near the wall (the wall</a:t>
            </a:r>
          </a:p>
          <a:p>
            <a:r>
              <a:rPr lang="en-US" dirty="0"/>
              <a:t>layer), and turbulent shear dominates in the outer layer. There is an intermediate region,</a:t>
            </a:r>
          </a:p>
          <a:p>
            <a:r>
              <a:rPr lang="en-US" dirty="0"/>
              <a:t>called the overlap layer, where both laminar and turbulent shear are important.</a:t>
            </a:r>
          </a:p>
        </p:txBody>
      </p:sp>
    </p:spTree>
    <p:extLst>
      <p:ext uri="{BB962C8B-B14F-4D97-AF65-F5344CB8AC3E}">
        <p14:creationId xmlns:p14="http://schemas.microsoft.com/office/powerpoint/2010/main" val="1229524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(Colebrook’s</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equation)</a:t>
            </a:r>
            <a:endParaRPr sz="2700" dirty="0">
              <a:latin typeface="Times New Roman"/>
              <a:cs typeface="Times New Roman"/>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0" y="2116394"/>
            <a:ext cx="3403720" cy="76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097" y="1143272"/>
            <a:ext cx="2486025"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 y="3051089"/>
            <a:ext cx="61245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9954" y="4160494"/>
            <a:ext cx="4865986" cy="79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385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mc:AlternateContent xmlns:mc="http://schemas.openxmlformats.org/markup-compatibility/2006" xmlns:a14="http://schemas.microsoft.com/office/drawing/2010/main">
        <mc:Choice Requires="a14">
          <p:sp>
            <p:nvSpPr>
              <p:cNvPr id="5" name="4 Rectángulo"/>
              <p:cNvSpPr/>
              <p:nvPr/>
            </p:nvSpPr>
            <p:spPr>
              <a:xfrm>
                <a:off x="1155700" y="1245870"/>
                <a:ext cx="8763000" cy="670761"/>
              </a:xfrm>
              <a:prstGeom prst="rect">
                <a:avLst/>
              </a:prstGeom>
            </p:spPr>
            <p:txBody>
              <a:bodyPr wrap="square">
                <a:spAutoFit/>
              </a:bodyPr>
              <a:lstStyle/>
              <a:p>
                <a:r>
                  <a:rPr lang="en-US" dirty="0" smtClean="0">
                    <a:solidFill>
                      <a:srgbClr val="231F20"/>
                    </a:solidFill>
                    <a:latin typeface="Times-Roman"/>
                  </a:rPr>
                  <a:t>These experimental facts enable us to use a crude but very effective model for the velocity distribution </a:t>
                </a:r>
                <a14:m>
                  <m:oMath xmlns:m="http://schemas.openxmlformats.org/officeDocument/2006/math">
                    <m:acc>
                      <m:accPr>
                        <m:chr m:val="̅"/>
                        <m:ctrlPr>
                          <a:rPr lang="en-US" i="1" dirty="0" smtClean="0">
                            <a:solidFill>
                              <a:srgbClr val="231F20"/>
                            </a:solidFill>
                            <a:latin typeface="Cambria Math"/>
                          </a:rPr>
                        </m:ctrlPr>
                      </m:accPr>
                      <m:e>
                        <m:r>
                          <a:rPr lang="es-ES" b="0" i="1" dirty="0" smtClean="0">
                            <a:solidFill>
                              <a:srgbClr val="231F20"/>
                            </a:solidFill>
                            <a:latin typeface="Cambria Math"/>
                          </a:rPr>
                          <m:t>𝑢</m:t>
                        </m:r>
                      </m:e>
                    </m:acc>
                  </m:oMath>
                </a14:m>
                <a:r>
                  <a:rPr lang="en-US" dirty="0">
                    <a:solidFill>
                      <a:srgbClr val="231F20"/>
                    </a:solidFill>
                    <a:latin typeface="Times-Roman"/>
                  </a:rPr>
                  <a:t>(y) across a turbulent wall layer.</a:t>
                </a:r>
              </a:p>
            </p:txBody>
          </p:sp>
        </mc:Choice>
        <mc:Fallback xmlns="">
          <p:sp>
            <p:nvSpPr>
              <p:cNvPr id="5" name="4 Rectángulo"/>
              <p:cNvSpPr>
                <a:spLocks noRot="1" noChangeAspect="1" noMove="1" noResize="1" noEditPoints="1" noAdjustHandles="1" noChangeArrowheads="1" noChangeShapeType="1" noTextEdit="1"/>
              </p:cNvSpPr>
              <p:nvPr/>
            </p:nvSpPr>
            <p:spPr>
              <a:xfrm>
                <a:off x="1155700" y="1245870"/>
                <a:ext cx="8763000" cy="670761"/>
              </a:xfrm>
              <a:prstGeom prst="rect">
                <a:avLst/>
              </a:prstGeom>
              <a:blipFill rotWithShape="1">
                <a:blip r:embed="rId2"/>
                <a:stretch>
                  <a:fillRect l="-626" t="-4545" b="-10000"/>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848" y="2347579"/>
            <a:ext cx="4736878" cy="192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850900" y="4587076"/>
            <a:ext cx="3905877" cy="461665"/>
          </a:xfrm>
          <a:prstGeom prst="rect">
            <a:avLst/>
          </a:prstGeom>
        </p:spPr>
        <p:txBody>
          <a:bodyPr wrap="none">
            <a:spAutoFit/>
          </a:bodyPr>
          <a:lstStyle/>
          <a:p>
            <a:r>
              <a:rPr lang="en-US" sz="2400" b="1" dirty="0"/>
              <a:t>The Logarithmic-Overlap Law</a:t>
            </a:r>
          </a:p>
        </p:txBody>
      </p:sp>
      <p:sp>
        <p:nvSpPr>
          <p:cNvPr id="6" name="5 Rectángulo"/>
          <p:cNvSpPr/>
          <p:nvPr/>
        </p:nvSpPr>
        <p:spPr>
          <a:xfrm>
            <a:off x="1003300" y="5334000"/>
            <a:ext cx="8763000" cy="1200329"/>
          </a:xfrm>
          <a:prstGeom prst="rect">
            <a:avLst/>
          </a:prstGeom>
        </p:spPr>
        <p:txBody>
          <a:bodyPr wrap="square">
            <a:spAutoFit/>
          </a:bodyPr>
          <a:lstStyle/>
          <a:p>
            <a:r>
              <a:rPr lang="en-US" dirty="0"/>
              <a:t>We have seen in </a:t>
            </a:r>
            <a:r>
              <a:rPr lang="en-US" dirty="0" smtClean="0"/>
              <a:t>above figure </a:t>
            </a:r>
            <a:r>
              <a:rPr lang="en-US" dirty="0"/>
              <a:t>that there are three regions in turbulent flow near a wall:</a:t>
            </a:r>
          </a:p>
          <a:p>
            <a:pPr lvl="2"/>
            <a:r>
              <a:rPr lang="en-US" dirty="0"/>
              <a:t>1. Wall layer: Viscous shear dominates.</a:t>
            </a:r>
          </a:p>
          <a:p>
            <a:pPr lvl="2"/>
            <a:r>
              <a:rPr lang="en-US" dirty="0"/>
              <a:t>2. Outer layer: Turbulent shear dominates.</a:t>
            </a:r>
          </a:p>
          <a:p>
            <a:pPr lvl="2"/>
            <a:r>
              <a:rPr lang="en-US" dirty="0"/>
              <a:t>3. Overlap layer: Both types of shear are important.</a:t>
            </a:r>
          </a:p>
        </p:txBody>
      </p:sp>
    </p:spTree>
    <p:extLst>
      <p:ext uri="{BB962C8B-B14F-4D97-AF65-F5344CB8AC3E}">
        <p14:creationId xmlns:p14="http://schemas.microsoft.com/office/powerpoint/2010/main" val="3852866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866775">
              <a:lnSpc>
                <a:spcPct val="100000"/>
              </a:lnSpc>
            </a:pPr>
            <a:r>
              <a:rPr sz="4250" dirty="0" smtClean="0">
                <a:solidFill>
                  <a:srgbClr val="231F20"/>
                </a:solidFill>
                <a:latin typeface="Times New Roman"/>
                <a:cs typeface="Times New Roman"/>
              </a:rPr>
              <a:t>Hydraulic</a:t>
            </a:r>
            <a:r>
              <a:rPr sz="4250" spc="-50" dirty="0" smtClean="0">
                <a:solidFill>
                  <a:srgbClr val="231F20"/>
                </a:solidFill>
                <a:latin typeface="Times New Roman"/>
                <a:cs typeface="Times New Roman"/>
              </a:rPr>
              <a:t> </a:t>
            </a:r>
            <a:r>
              <a:rPr sz="4250" spc="0" dirty="0" smtClean="0">
                <a:solidFill>
                  <a:srgbClr val="231F20"/>
                </a:solidFill>
                <a:latin typeface="Times New Roman"/>
                <a:cs typeface="Times New Roman"/>
              </a:rPr>
              <a:t>diameter</a:t>
            </a:r>
            <a:endParaRPr sz="4250">
              <a:latin typeface="Times New Roman"/>
              <a:cs typeface="Times New Roman"/>
            </a:endParaRPr>
          </a:p>
        </p:txBody>
      </p:sp>
      <p:sp>
        <p:nvSpPr>
          <p:cNvPr id="3" name="object 3"/>
          <p:cNvSpPr/>
          <p:nvPr/>
        </p:nvSpPr>
        <p:spPr>
          <a:xfrm>
            <a:off x="3347262" y="1926234"/>
            <a:ext cx="3037509" cy="1852155"/>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2970898" y="2883433"/>
            <a:ext cx="2581160" cy="401548"/>
          </a:xfrm>
          <a:custGeom>
            <a:avLst/>
            <a:gdLst/>
            <a:ahLst/>
            <a:cxnLst/>
            <a:rect l="l" t="t" r="r" b="b"/>
            <a:pathLst>
              <a:path w="2581160" h="401548">
                <a:moveTo>
                  <a:pt x="2581160" y="401548"/>
                </a:moveTo>
                <a:lnTo>
                  <a:pt x="2581160" y="0"/>
                </a:lnTo>
                <a:lnTo>
                  <a:pt x="0" y="0"/>
                </a:lnTo>
                <a:lnTo>
                  <a:pt x="0" y="401548"/>
                </a:lnTo>
                <a:lnTo>
                  <a:pt x="5930" y="401548"/>
                </a:lnTo>
                <a:lnTo>
                  <a:pt x="5930" y="13322"/>
                </a:lnTo>
                <a:lnTo>
                  <a:pt x="13335" y="5918"/>
                </a:lnTo>
                <a:lnTo>
                  <a:pt x="13335" y="13322"/>
                </a:lnTo>
                <a:lnTo>
                  <a:pt x="2569311" y="13322"/>
                </a:lnTo>
                <a:lnTo>
                  <a:pt x="2569311" y="5918"/>
                </a:lnTo>
                <a:lnTo>
                  <a:pt x="2575242" y="13322"/>
                </a:lnTo>
                <a:lnTo>
                  <a:pt x="2575242" y="401548"/>
                </a:lnTo>
                <a:lnTo>
                  <a:pt x="2581160" y="401548"/>
                </a:lnTo>
                <a:close/>
              </a:path>
              <a:path w="2581160" h="401548">
                <a:moveTo>
                  <a:pt x="13335" y="13322"/>
                </a:moveTo>
                <a:lnTo>
                  <a:pt x="13335" y="5918"/>
                </a:lnTo>
                <a:lnTo>
                  <a:pt x="5930" y="13322"/>
                </a:lnTo>
                <a:lnTo>
                  <a:pt x="13335" y="13322"/>
                </a:lnTo>
                <a:close/>
              </a:path>
              <a:path w="2581160" h="401548">
                <a:moveTo>
                  <a:pt x="13335" y="389674"/>
                </a:moveTo>
                <a:lnTo>
                  <a:pt x="13335" y="13322"/>
                </a:lnTo>
                <a:lnTo>
                  <a:pt x="5930" y="13322"/>
                </a:lnTo>
                <a:lnTo>
                  <a:pt x="5930" y="389674"/>
                </a:lnTo>
                <a:lnTo>
                  <a:pt x="13335" y="389674"/>
                </a:lnTo>
                <a:close/>
              </a:path>
              <a:path w="2581160" h="401548">
                <a:moveTo>
                  <a:pt x="2575242" y="389674"/>
                </a:moveTo>
                <a:lnTo>
                  <a:pt x="5930" y="389674"/>
                </a:lnTo>
                <a:lnTo>
                  <a:pt x="13335" y="395604"/>
                </a:lnTo>
                <a:lnTo>
                  <a:pt x="13335" y="401548"/>
                </a:lnTo>
                <a:lnTo>
                  <a:pt x="2569311" y="401548"/>
                </a:lnTo>
                <a:lnTo>
                  <a:pt x="2569311" y="395604"/>
                </a:lnTo>
                <a:lnTo>
                  <a:pt x="2575242" y="389674"/>
                </a:lnTo>
                <a:close/>
              </a:path>
              <a:path w="2581160" h="401548">
                <a:moveTo>
                  <a:pt x="13335" y="401548"/>
                </a:moveTo>
                <a:lnTo>
                  <a:pt x="13335" y="395604"/>
                </a:lnTo>
                <a:lnTo>
                  <a:pt x="5930" y="389674"/>
                </a:lnTo>
                <a:lnTo>
                  <a:pt x="5930" y="401548"/>
                </a:lnTo>
                <a:lnTo>
                  <a:pt x="13335" y="401548"/>
                </a:lnTo>
                <a:close/>
              </a:path>
              <a:path w="2581160" h="401548">
                <a:moveTo>
                  <a:pt x="2575242" y="13322"/>
                </a:moveTo>
                <a:lnTo>
                  <a:pt x="2569311" y="5918"/>
                </a:lnTo>
                <a:lnTo>
                  <a:pt x="2569311" y="13322"/>
                </a:lnTo>
                <a:lnTo>
                  <a:pt x="2575242" y="13322"/>
                </a:lnTo>
                <a:close/>
              </a:path>
              <a:path w="2581160" h="401548">
                <a:moveTo>
                  <a:pt x="2575242" y="389674"/>
                </a:moveTo>
                <a:lnTo>
                  <a:pt x="2575242" y="13322"/>
                </a:lnTo>
                <a:lnTo>
                  <a:pt x="2569311" y="13322"/>
                </a:lnTo>
                <a:lnTo>
                  <a:pt x="2569311" y="389674"/>
                </a:lnTo>
                <a:lnTo>
                  <a:pt x="2575242" y="389674"/>
                </a:lnTo>
                <a:close/>
              </a:path>
              <a:path w="2581160" h="401548">
                <a:moveTo>
                  <a:pt x="2575242" y="401548"/>
                </a:moveTo>
                <a:lnTo>
                  <a:pt x="2575242" y="389674"/>
                </a:lnTo>
                <a:lnTo>
                  <a:pt x="2569311" y="395604"/>
                </a:lnTo>
                <a:lnTo>
                  <a:pt x="2569311" y="401548"/>
                </a:lnTo>
                <a:lnTo>
                  <a:pt x="2575242" y="401548"/>
                </a:lnTo>
                <a:close/>
              </a:path>
            </a:pathLst>
          </a:custGeom>
          <a:solidFill>
            <a:srgbClr val="231F20"/>
          </a:solidFill>
        </p:spPr>
        <p:txBody>
          <a:bodyPr wrap="square" lIns="0" tIns="0" rIns="0" bIns="0" rtlCol="0">
            <a:noAutofit/>
          </a:bodyPr>
          <a:lstStyle/>
          <a:p>
            <a:endParaRPr/>
          </a:p>
        </p:txBody>
      </p:sp>
      <p:sp>
        <p:nvSpPr>
          <p:cNvPr id="6" name="object 6"/>
          <p:cNvSpPr/>
          <p:nvPr/>
        </p:nvSpPr>
        <p:spPr>
          <a:xfrm>
            <a:off x="3070174" y="4051020"/>
            <a:ext cx="1692122" cy="401548"/>
          </a:xfrm>
          <a:custGeom>
            <a:avLst/>
            <a:gdLst/>
            <a:ahLst/>
            <a:cxnLst/>
            <a:rect l="l" t="t" r="r" b="b"/>
            <a:pathLst>
              <a:path w="1692122" h="401548">
                <a:moveTo>
                  <a:pt x="1692122" y="401548"/>
                </a:moveTo>
                <a:lnTo>
                  <a:pt x="1692122" y="0"/>
                </a:lnTo>
                <a:lnTo>
                  <a:pt x="0" y="0"/>
                </a:lnTo>
                <a:lnTo>
                  <a:pt x="0" y="401548"/>
                </a:lnTo>
                <a:lnTo>
                  <a:pt x="5930" y="401548"/>
                </a:lnTo>
                <a:lnTo>
                  <a:pt x="5930" y="11861"/>
                </a:lnTo>
                <a:lnTo>
                  <a:pt x="11861" y="5930"/>
                </a:lnTo>
                <a:lnTo>
                  <a:pt x="11861" y="11861"/>
                </a:lnTo>
                <a:lnTo>
                  <a:pt x="1678787" y="11861"/>
                </a:lnTo>
                <a:lnTo>
                  <a:pt x="1678787" y="5930"/>
                </a:lnTo>
                <a:lnTo>
                  <a:pt x="1684718" y="11861"/>
                </a:lnTo>
                <a:lnTo>
                  <a:pt x="1684718" y="401548"/>
                </a:lnTo>
                <a:lnTo>
                  <a:pt x="1692122" y="401548"/>
                </a:lnTo>
                <a:close/>
              </a:path>
              <a:path w="1692122" h="401548">
                <a:moveTo>
                  <a:pt x="11861" y="11861"/>
                </a:moveTo>
                <a:lnTo>
                  <a:pt x="11861" y="5930"/>
                </a:lnTo>
                <a:lnTo>
                  <a:pt x="5930" y="11861"/>
                </a:lnTo>
                <a:lnTo>
                  <a:pt x="11861" y="11861"/>
                </a:lnTo>
                <a:close/>
              </a:path>
              <a:path w="1692122" h="401548">
                <a:moveTo>
                  <a:pt x="11861" y="388213"/>
                </a:moveTo>
                <a:lnTo>
                  <a:pt x="11861" y="11861"/>
                </a:lnTo>
                <a:lnTo>
                  <a:pt x="5930" y="11861"/>
                </a:lnTo>
                <a:lnTo>
                  <a:pt x="5930" y="388213"/>
                </a:lnTo>
                <a:lnTo>
                  <a:pt x="11861" y="388213"/>
                </a:lnTo>
                <a:close/>
              </a:path>
              <a:path w="1692122" h="401548">
                <a:moveTo>
                  <a:pt x="1684718" y="388213"/>
                </a:moveTo>
                <a:lnTo>
                  <a:pt x="5930" y="388213"/>
                </a:lnTo>
                <a:lnTo>
                  <a:pt x="11861" y="394144"/>
                </a:lnTo>
                <a:lnTo>
                  <a:pt x="11861" y="401548"/>
                </a:lnTo>
                <a:lnTo>
                  <a:pt x="1678787" y="401548"/>
                </a:lnTo>
                <a:lnTo>
                  <a:pt x="1678787" y="394144"/>
                </a:lnTo>
                <a:lnTo>
                  <a:pt x="1684718" y="388213"/>
                </a:lnTo>
                <a:close/>
              </a:path>
              <a:path w="1692122" h="401548">
                <a:moveTo>
                  <a:pt x="11861" y="401548"/>
                </a:moveTo>
                <a:lnTo>
                  <a:pt x="11861" y="394144"/>
                </a:lnTo>
                <a:lnTo>
                  <a:pt x="5930" y="388213"/>
                </a:lnTo>
                <a:lnTo>
                  <a:pt x="5930" y="401548"/>
                </a:lnTo>
                <a:lnTo>
                  <a:pt x="11861" y="401548"/>
                </a:lnTo>
                <a:close/>
              </a:path>
              <a:path w="1692122" h="401548">
                <a:moveTo>
                  <a:pt x="1684718" y="11861"/>
                </a:moveTo>
                <a:lnTo>
                  <a:pt x="1678787" y="5930"/>
                </a:lnTo>
                <a:lnTo>
                  <a:pt x="1678787" y="11861"/>
                </a:lnTo>
                <a:lnTo>
                  <a:pt x="1684718" y="11861"/>
                </a:lnTo>
                <a:close/>
              </a:path>
              <a:path w="1692122" h="401548">
                <a:moveTo>
                  <a:pt x="1684718" y="388213"/>
                </a:moveTo>
                <a:lnTo>
                  <a:pt x="1684718" y="11861"/>
                </a:lnTo>
                <a:lnTo>
                  <a:pt x="1678787" y="11861"/>
                </a:lnTo>
                <a:lnTo>
                  <a:pt x="1678787" y="388213"/>
                </a:lnTo>
                <a:lnTo>
                  <a:pt x="1684718" y="388213"/>
                </a:lnTo>
                <a:close/>
              </a:path>
              <a:path w="1692122" h="401548">
                <a:moveTo>
                  <a:pt x="1684718" y="401548"/>
                </a:moveTo>
                <a:lnTo>
                  <a:pt x="1684718" y="388213"/>
                </a:lnTo>
                <a:lnTo>
                  <a:pt x="1678787" y="394144"/>
                </a:lnTo>
                <a:lnTo>
                  <a:pt x="1678787" y="401548"/>
                </a:lnTo>
                <a:lnTo>
                  <a:pt x="1684718" y="401548"/>
                </a:lnTo>
                <a:close/>
              </a:path>
            </a:pathLst>
          </a:custGeom>
          <a:solidFill>
            <a:srgbClr val="231F20"/>
          </a:solidFill>
        </p:spPr>
        <p:txBody>
          <a:bodyPr wrap="square" lIns="0" tIns="0" rIns="0" bIns="0" rtlCol="0">
            <a:noAutofit/>
          </a:bodyPr>
          <a:lstStyle/>
          <a:p>
            <a:endParaRPr/>
          </a:p>
        </p:txBody>
      </p:sp>
      <p:sp>
        <p:nvSpPr>
          <p:cNvPr id="7" name="object 7"/>
          <p:cNvSpPr/>
          <p:nvPr/>
        </p:nvSpPr>
        <p:spPr>
          <a:xfrm>
            <a:off x="902423" y="3777996"/>
            <a:ext cx="8890317" cy="3334245"/>
          </a:xfrm>
          <a:custGeom>
            <a:avLst/>
            <a:gdLst/>
            <a:ahLst/>
            <a:cxnLst/>
            <a:rect l="l" t="t" r="r" b="b"/>
            <a:pathLst>
              <a:path w="8890317" h="3334245">
                <a:moveTo>
                  <a:pt x="0" y="0"/>
                </a:moveTo>
                <a:lnTo>
                  <a:pt x="0" y="3334245"/>
                </a:lnTo>
                <a:lnTo>
                  <a:pt x="8890317" y="3334245"/>
                </a:lnTo>
                <a:lnTo>
                  <a:pt x="8890317" y="0"/>
                </a:lnTo>
                <a:lnTo>
                  <a:pt x="0" y="0"/>
                </a:lnTo>
                <a:close/>
              </a:path>
            </a:pathLst>
          </a:custGeom>
          <a:solidFill>
            <a:srgbClr val="FFFFFF"/>
          </a:solidFill>
        </p:spPr>
        <p:txBody>
          <a:bodyPr wrap="square" lIns="0" tIns="0" rIns="0" bIns="0" rtlCol="0">
            <a:noAutofit/>
          </a:bodyPr>
          <a:lstStyle/>
          <a:p>
            <a:endParaRPr/>
          </a:p>
        </p:txBody>
      </p:sp>
      <p:sp>
        <p:nvSpPr>
          <p:cNvPr id="8" name="object 8"/>
          <p:cNvSpPr/>
          <p:nvPr/>
        </p:nvSpPr>
        <p:spPr>
          <a:xfrm>
            <a:off x="3347262" y="3778389"/>
            <a:ext cx="3037509" cy="2481872"/>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p:nvPr/>
        </p:nvSpPr>
        <p:spPr>
          <a:xfrm>
            <a:off x="2873108" y="5273446"/>
            <a:ext cx="2975292" cy="345236"/>
          </a:xfrm>
          <a:custGeom>
            <a:avLst/>
            <a:gdLst/>
            <a:ahLst/>
            <a:cxnLst/>
            <a:rect l="l" t="t" r="r" b="b"/>
            <a:pathLst>
              <a:path w="2975292" h="345236">
                <a:moveTo>
                  <a:pt x="2975292" y="345236"/>
                </a:moveTo>
                <a:lnTo>
                  <a:pt x="2975292" y="0"/>
                </a:lnTo>
                <a:lnTo>
                  <a:pt x="0" y="0"/>
                </a:lnTo>
                <a:lnTo>
                  <a:pt x="0" y="345236"/>
                </a:lnTo>
                <a:lnTo>
                  <a:pt x="5930" y="345236"/>
                </a:lnTo>
                <a:lnTo>
                  <a:pt x="5930" y="11849"/>
                </a:lnTo>
                <a:lnTo>
                  <a:pt x="11861" y="5918"/>
                </a:lnTo>
                <a:lnTo>
                  <a:pt x="11861" y="11849"/>
                </a:lnTo>
                <a:lnTo>
                  <a:pt x="2963443" y="11849"/>
                </a:lnTo>
                <a:lnTo>
                  <a:pt x="2963443" y="5918"/>
                </a:lnTo>
                <a:lnTo>
                  <a:pt x="2969374" y="11849"/>
                </a:lnTo>
                <a:lnTo>
                  <a:pt x="2969374" y="345236"/>
                </a:lnTo>
                <a:lnTo>
                  <a:pt x="2975292" y="345236"/>
                </a:lnTo>
                <a:close/>
              </a:path>
              <a:path w="2975292" h="345236">
                <a:moveTo>
                  <a:pt x="11861" y="11849"/>
                </a:moveTo>
                <a:lnTo>
                  <a:pt x="11861" y="5918"/>
                </a:lnTo>
                <a:lnTo>
                  <a:pt x="5930" y="11849"/>
                </a:lnTo>
                <a:lnTo>
                  <a:pt x="11861" y="11849"/>
                </a:lnTo>
                <a:close/>
              </a:path>
              <a:path w="2975292" h="345236">
                <a:moveTo>
                  <a:pt x="11861" y="333375"/>
                </a:moveTo>
                <a:lnTo>
                  <a:pt x="11861" y="11849"/>
                </a:lnTo>
                <a:lnTo>
                  <a:pt x="5930" y="11849"/>
                </a:lnTo>
                <a:lnTo>
                  <a:pt x="5930" y="333375"/>
                </a:lnTo>
                <a:lnTo>
                  <a:pt x="11861" y="333375"/>
                </a:lnTo>
                <a:close/>
              </a:path>
              <a:path w="2975292" h="345236">
                <a:moveTo>
                  <a:pt x="2969374" y="333375"/>
                </a:moveTo>
                <a:lnTo>
                  <a:pt x="5930" y="333375"/>
                </a:lnTo>
                <a:lnTo>
                  <a:pt x="11861" y="339305"/>
                </a:lnTo>
                <a:lnTo>
                  <a:pt x="11861" y="345236"/>
                </a:lnTo>
                <a:lnTo>
                  <a:pt x="2963443" y="345236"/>
                </a:lnTo>
                <a:lnTo>
                  <a:pt x="2963443" y="339305"/>
                </a:lnTo>
                <a:lnTo>
                  <a:pt x="2969374" y="333375"/>
                </a:lnTo>
                <a:close/>
              </a:path>
              <a:path w="2975292" h="345236">
                <a:moveTo>
                  <a:pt x="11861" y="345236"/>
                </a:moveTo>
                <a:lnTo>
                  <a:pt x="11861" y="339305"/>
                </a:lnTo>
                <a:lnTo>
                  <a:pt x="5930" y="333375"/>
                </a:lnTo>
                <a:lnTo>
                  <a:pt x="5930" y="345236"/>
                </a:lnTo>
                <a:lnTo>
                  <a:pt x="11861" y="345236"/>
                </a:lnTo>
                <a:close/>
              </a:path>
              <a:path w="2975292" h="345236">
                <a:moveTo>
                  <a:pt x="2969374" y="11849"/>
                </a:moveTo>
                <a:lnTo>
                  <a:pt x="2963443" y="5918"/>
                </a:lnTo>
                <a:lnTo>
                  <a:pt x="2963443" y="11849"/>
                </a:lnTo>
                <a:lnTo>
                  <a:pt x="2969374" y="11849"/>
                </a:lnTo>
                <a:close/>
              </a:path>
              <a:path w="2975292" h="345236">
                <a:moveTo>
                  <a:pt x="2969374" y="333375"/>
                </a:moveTo>
                <a:lnTo>
                  <a:pt x="2969374" y="11849"/>
                </a:lnTo>
                <a:lnTo>
                  <a:pt x="2963443" y="11849"/>
                </a:lnTo>
                <a:lnTo>
                  <a:pt x="2963443" y="333375"/>
                </a:lnTo>
                <a:lnTo>
                  <a:pt x="2969374" y="333375"/>
                </a:lnTo>
                <a:close/>
              </a:path>
              <a:path w="2975292" h="345236">
                <a:moveTo>
                  <a:pt x="2969374" y="345236"/>
                </a:moveTo>
                <a:lnTo>
                  <a:pt x="2969374" y="333375"/>
                </a:lnTo>
                <a:lnTo>
                  <a:pt x="2963443" y="339305"/>
                </a:lnTo>
                <a:lnTo>
                  <a:pt x="2963443" y="345236"/>
                </a:lnTo>
                <a:lnTo>
                  <a:pt x="2969374" y="345236"/>
                </a:lnTo>
                <a:close/>
              </a:path>
            </a:pathLst>
          </a:custGeom>
          <a:solidFill>
            <a:srgbClr val="231F20"/>
          </a:solidFill>
        </p:spPr>
        <p:txBody>
          <a:bodyPr wrap="square" lIns="0" tIns="0" rIns="0" bIns="0" rtlCol="0">
            <a:noAutofit/>
          </a:bodyPr>
          <a:lstStyle/>
          <a:p>
            <a:endParaRPr/>
          </a:p>
        </p:txBody>
      </p:sp>
      <p:sp>
        <p:nvSpPr>
          <p:cNvPr id="11" name="object 11"/>
          <p:cNvSpPr txBox="1"/>
          <p:nvPr/>
        </p:nvSpPr>
        <p:spPr>
          <a:xfrm>
            <a:off x="7719529" y="2041715"/>
            <a:ext cx="1989455" cy="922019"/>
          </a:xfrm>
          <a:prstGeom prst="rect">
            <a:avLst/>
          </a:prstGeom>
        </p:spPr>
        <p:txBody>
          <a:bodyPr vert="horz" wrap="square" lIns="0" tIns="0" rIns="0" bIns="0" rtlCol="0">
            <a:noAutofit/>
          </a:bodyPr>
          <a:lstStyle/>
          <a:p>
            <a:pPr marL="12700">
              <a:lnSpc>
                <a:spcPct val="100000"/>
              </a:lnSpc>
            </a:pPr>
            <a:r>
              <a:rPr sz="2700" b="1" spc="-22" baseline="-9259" dirty="0" smtClean="0">
                <a:latin typeface="Arial Black"/>
                <a:cs typeface="Arial Black"/>
              </a:rPr>
              <a:t>D</a:t>
            </a:r>
            <a:r>
              <a:rPr sz="2700" b="1" spc="-600" baseline="-9259" dirty="0" smtClean="0">
                <a:latin typeface="Arial Black"/>
                <a:cs typeface="Arial Black"/>
              </a:rPr>
              <a:t> </a:t>
            </a:r>
            <a:r>
              <a:rPr sz="1500" b="1" spc="0" baseline="-30555" dirty="0" smtClean="0">
                <a:latin typeface="Arial Black"/>
                <a:cs typeface="Arial Black"/>
              </a:rPr>
              <a:t>H</a:t>
            </a:r>
            <a:r>
              <a:rPr sz="1500" b="1" spc="7" baseline="-30555" dirty="0" smtClean="0">
                <a:latin typeface="Arial Black"/>
                <a:cs typeface="Arial Black"/>
              </a:rPr>
              <a:t> </a:t>
            </a:r>
            <a:r>
              <a:rPr sz="1800" b="1" spc="0" dirty="0" smtClean="0">
                <a:latin typeface="Arial Black"/>
                <a:cs typeface="Arial Black"/>
              </a:rPr>
              <a:t>= </a:t>
            </a:r>
            <a:r>
              <a:rPr sz="1800" b="1" spc="-15" dirty="0" smtClean="0">
                <a:latin typeface="Arial Black"/>
                <a:cs typeface="Arial Black"/>
              </a:rPr>
              <a:t>4A/p</a:t>
            </a:r>
            <a:endParaRPr sz="1800">
              <a:latin typeface="Arial Black"/>
              <a:cs typeface="Arial Black"/>
            </a:endParaRPr>
          </a:p>
          <a:p>
            <a:pPr marL="365125">
              <a:lnSpc>
                <a:spcPct val="100000"/>
              </a:lnSpc>
              <a:spcBef>
                <a:spcPts val="320"/>
              </a:spcBef>
            </a:pPr>
            <a:r>
              <a:rPr sz="1800" b="1" spc="-15" dirty="0" smtClean="0">
                <a:latin typeface="Arial Black"/>
                <a:cs typeface="Arial Black"/>
              </a:rPr>
              <a:t>A=Area</a:t>
            </a:r>
            <a:endParaRPr sz="1800">
              <a:latin typeface="Arial Black"/>
              <a:cs typeface="Arial Black"/>
            </a:endParaRPr>
          </a:p>
          <a:p>
            <a:pPr marL="365125">
              <a:lnSpc>
                <a:spcPct val="100000"/>
              </a:lnSpc>
              <a:spcBef>
                <a:spcPts val="320"/>
              </a:spcBef>
            </a:pPr>
            <a:r>
              <a:rPr sz="1800" b="1" dirty="0" smtClean="0">
                <a:latin typeface="Arial Black"/>
                <a:cs typeface="Arial Black"/>
              </a:rPr>
              <a:t>p= </a:t>
            </a:r>
            <a:r>
              <a:rPr sz="1800" b="1" spc="-15" dirty="0" smtClean="0">
                <a:latin typeface="Arial Black"/>
                <a:cs typeface="Arial Black"/>
              </a:rPr>
              <a:t>Perimeter</a:t>
            </a:r>
            <a:endParaRPr sz="1800">
              <a:latin typeface="Arial Black"/>
              <a:cs typeface="Arial Blac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mc:AlternateContent xmlns:mc="http://schemas.openxmlformats.org/markup-compatibility/2006" xmlns:a14="http://schemas.microsoft.com/office/drawing/2010/main">
        <mc:Choice Requires="a14">
          <p:sp>
            <p:nvSpPr>
              <p:cNvPr id="5" name="4 Rectángulo"/>
              <p:cNvSpPr/>
              <p:nvPr/>
            </p:nvSpPr>
            <p:spPr>
              <a:xfrm>
                <a:off x="1155700" y="1245870"/>
                <a:ext cx="8763000" cy="1754326"/>
              </a:xfrm>
              <a:prstGeom prst="rect">
                <a:avLst/>
              </a:prstGeom>
            </p:spPr>
            <p:txBody>
              <a:bodyPr wrap="square">
                <a:spAutoFit/>
              </a:bodyPr>
              <a:lstStyle/>
              <a:p>
                <a:r>
                  <a:rPr lang="en-US" dirty="0" smtClean="0">
                    <a:solidFill>
                      <a:srgbClr val="231F20"/>
                    </a:solidFill>
                    <a:latin typeface="Times-Roman"/>
                  </a:rPr>
                  <a:t>From now on let us agree to drop the overbar </a:t>
                </a:r>
                <a:r>
                  <a:rPr lang="en-US" dirty="0">
                    <a:solidFill>
                      <a:srgbClr val="231F20"/>
                    </a:solidFill>
                    <a:latin typeface="Times-Roman"/>
                  </a:rPr>
                  <a:t>from </a:t>
                </a:r>
                <a:r>
                  <a:rPr lang="en-US" dirty="0" smtClean="0">
                    <a:solidFill>
                      <a:srgbClr val="231F20"/>
                    </a:solidFill>
                    <a:latin typeface="Times-Roman"/>
                  </a:rPr>
                  <a:t>velocity </a:t>
                </a:r>
                <a14:m>
                  <m:oMath xmlns:m="http://schemas.openxmlformats.org/officeDocument/2006/math">
                    <m:acc>
                      <m:accPr>
                        <m:chr m:val="̅"/>
                        <m:ctrlPr>
                          <a:rPr lang="en-US" i="1" dirty="0" smtClean="0">
                            <a:solidFill>
                              <a:srgbClr val="231F20"/>
                            </a:solidFill>
                            <a:latin typeface="Cambria Math"/>
                          </a:rPr>
                        </m:ctrlPr>
                      </m:accPr>
                      <m:e>
                        <m:r>
                          <a:rPr lang="es-ES" b="0" i="1" dirty="0" smtClean="0">
                            <a:solidFill>
                              <a:srgbClr val="231F20"/>
                            </a:solidFill>
                            <a:latin typeface="Cambria Math"/>
                          </a:rPr>
                          <m:t>𝑢</m:t>
                        </m:r>
                        <m:r>
                          <a:rPr lang="es-ES" b="0" i="1" dirty="0" smtClean="0">
                            <a:solidFill>
                              <a:srgbClr val="231F20"/>
                            </a:solidFill>
                            <a:latin typeface="Cambria Math"/>
                          </a:rPr>
                          <m:t>.</m:t>
                        </m:r>
                      </m:e>
                    </m:acc>
                  </m:oMath>
                </a14:m>
                <a:r>
                  <a:rPr lang="en-US" dirty="0" smtClean="0">
                    <a:solidFill>
                      <a:srgbClr val="231F20"/>
                    </a:solidFill>
                    <a:latin typeface="Times-Roman"/>
                  </a:rPr>
                  <a:t>  </a:t>
                </a:r>
                <a:r>
                  <a:rPr lang="en-US" dirty="0">
                    <a:solidFill>
                      <a:srgbClr val="231F20"/>
                    </a:solidFill>
                    <a:latin typeface="Times-Roman"/>
                  </a:rPr>
                  <a:t>Let </a:t>
                </a:r>
                <a14:m>
                  <m:oMath xmlns:m="http://schemas.openxmlformats.org/officeDocument/2006/math">
                    <m:sSub>
                      <m:sSubPr>
                        <m:ctrlPr>
                          <a:rPr lang="en-US" i="1" smtClean="0">
                            <a:solidFill>
                              <a:srgbClr val="231F20"/>
                            </a:solidFill>
                            <a:latin typeface="Cambria Math"/>
                          </a:rPr>
                        </m:ctrlPr>
                      </m:sSubPr>
                      <m:e>
                        <m:r>
                          <a:rPr lang="en-US" i="1" smtClean="0">
                            <a:solidFill>
                              <a:srgbClr val="231F20"/>
                            </a:solidFill>
                            <a:latin typeface="Cambria Math"/>
                            <a:ea typeface="Cambria Math"/>
                          </a:rPr>
                          <m:t>𝜏</m:t>
                        </m:r>
                      </m:e>
                      <m:sub>
                        <m:r>
                          <a:rPr lang="es-ES" b="0" i="1" smtClean="0">
                            <a:solidFill>
                              <a:srgbClr val="231F20"/>
                            </a:solidFill>
                            <a:latin typeface="Cambria Math"/>
                          </a:rPr>
                          <m:t>𝑤</m:t>
                        </m:r>
                      </m:sub>
                    </m:sSub>
                  </m:oMath>
                </a14:m>
                <a:r>
                  <a:rPr lang="en-US" dirty="0" smtClean="0">
                    <a:solidFill>
                      <a:srgbClr val="231F20"/>
                    </a:solidFill>
                    <a:latin typeface="Times-Roman"/>
                  </a:rPr>
                  <a:t> be </a:t>
                </a:r>
                <a:r>
                  <a:rPr lang="en-US" dirty="0">
                    <a:solidFill>
                      <a:srgbClr val="231F20"/>
                    </a:solidFill>
                    <a:latin typeface="Times-Roman"/>
                  </a:rPr>
                  <a:t>the wall </a:t>
                </a:r>
                <a:r>
                  <a:rPr lang="en-US" dirty="0" smtClean="0">
                    <a:solidFill>
                      <a:srgbClr val="231F20"/>
                    </a:solidFill>
                    <a:latin typeface="Times-Roman"/>
                  </a:rPr>
                  <a:t>shear stress</a:t>
                </a:r>
                <a:r>
                  <a:rPr lang="en-US" dirty="0">
                    <a:solidFill>
                      <a:srgbClr val="231F20"/>
                    </a:solidFill>
                    <a:latin typeface="Times-Roman"/>
                  </a:rPr>
                  <a:t>, </a:t>
                </a:r>
                <a:r>
                  <a:rPr lang="en-US" dirty="0" smtClean="0">
                    <a:solidFill>
                      <a:srgbClr val="231F20"/>
                    </a:solidFill>
                    <a:latin typeface="Times-Roman"/>
                  </a:rPr>
                  <a:t>and </a:t>
                </a:r>
                <a:r>
                  <a:rPr lang="en-US" dirty="0">
                    <a:solidFill>
                      <a:srgbClr val="231F20"/>
                    </a:solidFill>
                    <a:latin typeface="Times-Roman"/>
                  </a:rPr>
                  <a:t>let  </a:t>
                </a:r>
                <a:r>
                  <a:rPr lang="el-GR" dirty="0">
                    <a:solidFill>
                      <a:srgbClr val="231F20"/>
                    </a:solidFill>
                    <a:latin typeface="Times-Roman"/>
                  </a:rPr>
                  <a:t>δ</a:t>
                </a:r>
                <a:r>
                  <a:rPr lang="es-ES" dirty="0">
                    <a:solidFill>
                      <a:srgbClr val="231F20"/>
                    </a:solidFill>
                    <a:latin typeface="Times-Roman"/>
                  </a:rPr>
                  <a:t> </a:t>
                </a:r>
                <a:r>
                  <a:rPr lang="en-US" dirty="0" smtClean="0">
                    <a:solidFill>
                      <a:srgbClr val="231F20"/>
                    </a:solidFill>
                    <a:latin typeface="Times-Roman"/>
                  </a:rPr>
                  <a:t>and </a:t>
                </a:r>
                <a:r>
                  <a:rPr lang="en-US" dirty="0">
                    <a:solidFill>
                      <a:srgbClr val="231F20"/>
                    </a:solidFill>
                    <a:latin typeface="Times-Roman"/>
                  </a:rPr>
                  <a:t>U represent the thickness and velocity at the edge of the </a:t>
                </a:r>
                <a:r>
                  <a:rPr lang="en-US" dirty="0" smtClean="0">
                    <a:solidFill>
                      <a:srgbClr val="231F20"/>
                    </a:solidFill>
                    <a:latin typeface="Times-Roman"/>
                  </a:rPr>
                  <a:t>outer layer</a:t>
                </a:r>
                <a:r>
                  <a:rPr lang="en-US" dirty="0">
                    <a:solidFill>
                      <a:srgbClr val="231F20"/>
                    </a:solidFill>
                    <a:latin typeface="Times-Roman"/>
                  </a:rPr>
                  <a:t>, y </a:t>
                </a:r>
                <a:r>
                  <a:rPr lang="en-US" dirty="0" smtClean="0">
                    <a:solidFill>
                      <a:srgbClr val="231F20"/>
                    </a:solidFill>
                    <a:latin typeface="Times-Roman"/>
                  </a:rPr>
                  <a:t>=</a:t>
                </a:r>
                <a:r>
                  <a:rPr lang="el-GR" dirty="0" smtClean="0">
                    <a:solidFill>
                      <a:srgbClr val="231F20"/>
                    </a:solidFill>
                    <a:latin typeface="Times-Roman"/>
                  </a:rPr>
                  <a:t>δ</a:t>
                </a:r>
                <a:r>
                  <a:rPr lang="es-ES" dirty="0" smtClean="0">
                    <a:solidFill>
                      <a:srgbClr val="231F20"/>
                    </a:solidFill>
                    <a:latin typeface="Times-Roman"/>
                  </a:rPr>
                  <a:t>.</a:t>
                </a:r>
              </a:p>
              <a:p>
                <a:endParaRPr lang="es-ES" dirty="0">
                  <a:solidFill>
                    <a:srgbClr val="231F20"/>
                  </a:solidFill>
                  <a:latin typeface="Times-Roman"/>
                </a:endParaRPr>
              </a:p>
              <a:p>
                <a:r>
                  <a:rPr lang="en-US" dirty="0">
                    <a:solidFill>
                      <a:srgbClr val="231F20"/>
                    </a:solidFill>
                    <a:latin typeface="Times-Roman"/>
                  </a:rPr>
                  <a:t>For the wall layer, </a:t>
                </a:r>
                <a:r>
                  <a:rPr lang="en-US" dirty="0" err="1">
                    <a:solidFill>
                      <a:srgbClr val="231F20"/>
                    </a:solidFill>
                    <a:latin typeface="Times-Roman"/>
                  </a:rPr>
                  <a:t>Prandtl</a:t>
                </a:r>
                <a:r>
                  <a:rPr lang="en-US" dirty="0">
                    <a:solidFill>
                      <a:srgbClr val="231F20"/>
                    </a:solidFill>
                    <a:latin typeface="Times-Roman"/>
                  </a:rPr>
                  <a:t> deduced in 1930 that u must be independent of the </a:t>
                </a:r>
                <a:r>
                  <a:rPr lang="en-US" dirty="0" smtClean="0">
                    <a:solidFill>
                      <a:srgbClr val="231F20"/>
                    </a:solidFill>
                    <a:latin typeface="Times-Roman"/>
                  </a:rPr>
                  <a:t>shear layer thickness</a:t>
                </a:r>
                <a:endParaRPr lang="en-US" dirty="0">
                  <a:solidFill>
                    <a:srgbClr val="231F20"/>
                  </a:solidFill>
                  <a:latin typeface="Times-Roman"/>
                </a:endParaRPr>
              </a:p>
            </p:txBody>
          </p:sp>
        </mc:Choice>
        <mc:Fallback xmlns="">
          <p:sp>
            <p:nvSpPr>
              <p:cNvPr id="5" name="4 Rectángulo"/>
              <p:cNvSpPr>
                <a:spLocks noRot="1" noChangeAspect="1" noMove="1" noResize="1" noEditPoints="1" noAdjustHandles="1" noChangeArrowheads="1" noChangeShapeType="1" noTextEdit="1"/>
              </p:cNvSpPr>
              <p:nvPr/>
            </p:nvSpPr>
            <p:spPr>
              <a:xfrm>
                <a:off x="1155700" y="1245870"/>
                <a:ext cx="8763000" cy="1754326"/>
              </a:xfrm>
              <a:prstGeom prst="rect">
                <a:avLst/>
              </a:prstGeom>
              <a:blipFill rotWithShape="1">
                <a:blip r:embed="rId2"/>
                <a:stretch>
                  <a:fillRect l="-626" t="-1736" r="-626" b="-4514"/>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0" y="3021967"/>
            <a:ext cx="2116455" cy="40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209697" y="3886200"/>
            <a:ext cx="4737194" cy="369332"/>
          </a:xfrm>
          <a:prstGeom prst="rect">
            <a:avLst/>
          </a:prstGeom>
        </p:spPr>
        <p:txBody>
          <a:bodyPr wrap="none">
            <a:spAutoFit/>
          </a:bodyPr>
          <a:lstStyle/>
          <a:p>
            <a:r>
              <a:rPr lang="en-US" dirty="0">
                <a:solidFill>
                  <a:srgbClr val="231F20"/>
                </a:solidFill>
                <a:latin typeface="Times-Roman"/>
              </a:rPr>
              <a:t>By dimensional analysis, this is equivalent to</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850" y="4572000"/>
            <a:ext cx="4725353" cy="88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1209696" y="5452110"/>
            <a:ext cx="8709003" cy="646331"/>
          </a:xfrm>
          <a:prstGeom prst="rect">
            <a:avLst/>
          </a:prstGeom>
        </p:spPr>
        <p:txBody>
          <a:bodyPr wrap="square">
            <a:spAutoFit/>
          </a:bodyPr>
          <a:lstStyle/>
          <a:p>
            <a:r>
              <a:rPr lang="en-US" dirty="0" smtClean="0">
                <a:solidFill>
                  <a:srgbClr val="231F20"/>
                </a:solidFill>
                <a:latin typeface="Times-Roman"/>
              </a:rPr>
              <a:t>This Equation </a:t>
            </a:r>
            <a:r>
              <a:rPr lang="en-US" dirty="0">
                <a:solidFill>
                  <a:srgbClr val="231F20"/>
                </a:solidFill>
                <a:latin typeface="Times-Roman"/>
              </a:rPr>
              <a:t>is called the </a:t>
            </a:r>
            <a:r>
              <a:rPr lang="en-US" b="1" i="1" dirty="0">
                <a:solidFill>
                  <a:srgbClr val="231F20"/>
                </a:solidFill>
                <a:latin typeface="Times-Italic"/>
              </a:rPr>
              <a:t>law of the wall</a:t>
            </a:r>
            <a:r>
              <a:rPr lang="en-US" i="1" dirty="0">
                <a:solidFill>
                  <a:srgbClr val="231F20"/>
                </a:solidFill>
                <a:latin typeface="Times-Italic"/>
              </a:rPr>
              <a:t>, </a:t>
            </a:r>
            <a:r>
              <a:rPr lang="en-US" dirty="0">
                <a:solidFill>
                  <a:srgbClr val="231F20"/>
                </a:solidFill>
                <a:latin typeface="Times-Roman"/>
              </a:rPr>
              <a:t>and the quantity </a:t>
            </a:r>
            <a:r>
              <a:rPr lang="en-US" i="1" dirty="0">
                <a:solidFill>
                  <a:srgbClr val="231F20"/>
                </a:solidFill>
                <a:latin typeface="Times-Italic"/>
              </a:rPr>
              <a:t>u</a:t>
            </a:r>
            <a:r>
              <a:rPr lang="en-US" dirty="0">
                <a:solidFill>
                  <a:srgbClr val="231F20"/>
                </a:solidFill>
                <a:latin typeface="Times-Roman"/>
              </a:rPr>
              <a:t>* is termed the </a:t>
            </a:r>
            <a:r>
              <a:rPr lang="en-US" i="1" dirty="0">
                <a:solidFill>
                  <a:srgbClr val="231F20"/>
                </a:solidFill>
                <a:latin typeface="Times-Italic"/>
              </a:rPr>
              <a:t>friction</a:t>
            </a:r>
          </a:p>
          <a:p>
            <a:r>
              <a:rPr lang="en-US" i="1" dirty="0">
                <a:solidFill>
                  <a:srgbClr val="231F20"/>
                </a:solidFill>
                <a:latin typeface="Times-Italic"/>
              </a:rPr>
              <a:t>velocity </a:t>
            </a:r>
            <a:r>
              <a:rPr lang="en-US" dirty="0">
                <a:solidFill>
                  <a:srgbClr val="231F20"/>
                </a:solidFill>
                <a:latin typeface="Times-Roman"/>
              </a:rPr>
              <a:t>because it has dimensions </a:t>
            </a:r>
            <a:r>
              <a:rPr lang="en-US" dirty="0" smtClean="0">
                <a:solidFill>
                  <a:srgbClr val="231F20"/>
                </a:solidFill>
                <a:latin typeface="Times-Roman"/>
              </a:rPr>
              <a:t>{</a:t>
            </a:r>
            <a:r>
              <a:rPr lang="en-US" i="1" dirty="0" smtClean="0">
                <a:solidFill>
                  <a:srgbClr val="231F20"/>
                </a:solidFill>
                <a:latin typeface="Times-Italic"/>
              </a:rPr>
              <a:t>LT </a:t>
            </a:r>
            <a:r>
              <a:rPr lang="en-US" b="1" i="1" baseline="30000" dirty="0" smtClean="0">
                <a:solidFill>
                  <a:srgbClr val="231F20"/>
                </a:solidFill>
                <a:latin typeface="Times-Italic"/>
              </a:rPr>
              <a:t>-1</a:t>
            </a:r>
            <a:r>
              <a:rPr lang="en-US" dirty="0" smtClean="0">
                <a:solidFill>
                  <a:srgbClr val="231F20"/>
                </a:solidFill>
                <a:latin typeface="Times-Roman"/>
              </a:rPr>
              <a:t>}, </a:t>
            </a:r>
            <a:r>
              <a:rPr lang="en-US" dirty="0">
                <a:solidFill>
                  <a:srgbClr val="231F20"/>
                </a:solidFill>
                <a:latin typeface="Times-Roman"/>
              </a:rPr>
              <a:t>although it is not actually a flow velocity.</a:t>
            </a:r>
            <a:endParaRPr lang="en-US" dirty="0"/>
          </a:p>
        </p:txBody>
      </p:sp>
    </p:spTree>
    <p:extLst>
      <p:ext uri="{BB962C8B-B14F-4D97-AF65-F5344CB8AC3E}">
        <p14:creationId xmlns:p14="http://schemas.microsoft.com/office/powerpoint/2010/main" val="1661720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p:sp>
        <p:nvSpPr>
          <p:cNvPr id="5" name="4 Rectángulo"/>
          <p:cNvSpPr/>
          <p:nvPr/>
        </p:nvSpPr>
        <p:spPr>
          <a:xfrm>
            <a:off x="1155700" y="1245870"/>
            <a:ext cx="8763000" cy="1200329"/>
          </a:xfrm>
          <a:prstGeom prst="rect">
            <a:avLst/>
          </a:prstGeom>
        </p:spPr>
        <p:txBody>
          <a:bodyPr wrap="square">
            <a:spAutoFit/>
          </a:bodyPr>
          <a:lstStyle/>
          <a:p>
            <a:r>
              <a:rPr lang="en-US" dirty="0">
                <a:solidFill>
                  <a:srgbClr val="231F20"/>
                </a:solidFill>
                <a:latin typeface="Times-Roman"/>
              </a:rPr>
              <a:t>Subsequently, Kármán in 1933 deduced that u in the outer layer is independent of</a:t>
            </a:r>
          </a:p>
          <a:p>
            <a:r>
              <a:rPr lang="en-US" dirty="0">
                <a:solidFill>
                  <a:srgbClr val="231F20"/>
                </a:solidFill>
                <a:latin typeface="Times-Roman"/>
              </a:rPr>
              <a:t>molecular viscosity, but its deviation from the stream velocity U must depend on the</a:t>
            </a:r>
          </a:p>
          <a:p>
            <a:r>
              <a:rPr lang="en-US" dirty="0">
                <a:solidFill>
                  <a:srgbClr val="231F20"/>
                </a:solidFill>
                <a:latin typeface="Times-Roman"/>
              </a:rPr>
              <a:t>layer thickness </a:t>
            </a:r>
            <a:r>
              <a:rPr lang="el-GR" dirty="0" smtClean="0">
                <a:solidFill>
                  <a:srgbClr val="231F20"/>
                </a:solidFill>
                <a:latin typeface="Times-Roman"/>
              </a:rPr>
              <a:t>δ</a:t>
            </a:r>
            <a:r>
              <a:rPr lang="es-ES" dirty="0" smtClean="0">
                <a:solidFill>
                  <a:srgbClr val="231F20"/>
                </a:solidFill>
                <a:latin typeface="Times-Roman"/>
              </a:rPr>
              <a:t> </a:t>
            </a:r>
            <a:r>
              <a:rPr lang="en-US" dirty="0" smtClean="0">
                <a:solidFill>
                  <a:srgbClr val="231F20"/>
                </a:solidFill>
                <a:latin typeface="Times-Roman"/>
              </a:rPr>
              <a:t>and </a:t>
            </a:r>
            <a:r>
              <a:rPr lang="en-US" dirty="0">
                <a:solidFill>
                  <a:srgbClr val="231F20"/>
                </a:solidFill>
                <a:latin typeface="Times-Roman"/>
              </a:rPr>
              <a:t>the other </a:t>
            </a:r>
            <a:r>
              <a:rPr lang="en-US" dirty="0" smtClean="0">
                <a:solidFill>
                  <a:srgbClr val="231F20"/>
                </a:solidFill>
                <a:latin typeface="Times-Roman"/>
              </a:rPr>
              <a:t>properties</a:t>
            </a:r>
            <a:r>
              <a:rPr lang="es-ES" dirty="0" smtClean="0">
                <a:solidFill>
                  <a:srgbClr val="231F20"/>
                </a:solidFill>
                <a:latin typeface="Times-Roman"/>
              </a:rPr>
              <a:t>.</a:t>
            </a:r>
          </a:p>
          <a:p>
            <a:endParaRPr lang="es-ES" dirty="0">
              <a:solidFill>
                <a:srgbClr val="231F20"/>
              </a:solidFill>
              <a:latin typeface="Times-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860" y="2683193"/>
            <a:ext cx="3676555" cy="691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192349" y="3529317"/>
            <a:ext cx="5186035" cy="369332"/>
          </a:xfrm>
          <a:prstGeom prst="rect">
            <a:avLst/>
          </a:prstGeom>
        </p:spPr>
        <p:txBody>
          <a:bodyPr wrap="none">
            <a:spAutoFit/>
          </a:bodyPr>
          <a:lstStyle/>
          <a:p>
            <a:r>
              <a:rPr lang="en-US" dirty="0">
                <a:solidFill>
                  <a:srgbClr val="231F20"/>
                </a:solidFill>
                <a:latin typeface="Times-Roman"/>
              </a:rPr>
              <a:t>Again, by dimensional analysis we rewrite this as</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633" y="4179093"/>
            <a:ext cx="2399348" cy="78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192349" y="4876799"/>
            <a:ext cx="8763000" cy="646331"/>
          </a:xfrm>
          <a:prstGeom prst="rect">
            <a:avLst/>
          </a:prstGeom>
        </p:spPr>
        <p:txBody>
          <a:bodyPr wrap="square">
            <a:spAutoFit/>
          </a:bodyPr>
          <a:lstStyle/>
          <a:p>
            <a:r>
              <a:rPr lang="en-US" dirty="0">
                <a:solidFill>
                  <a:srgbClr val="231F20"/>
                </a:solidFill>
                <a:latin typeface="Times-Roman"/>
              </a:rPr>
              <a:t>where </a:t>
            </a:r>
            <a:r>
              <a:rPr lang="en-US" i="1" dirty="0">
                <a:solidFill>
                  <a:srgbClr val="231F20"/>
                </a:solidFill>
                <a:latin typeface="Times-Italic"/>
              </a:rPr>
              <a:t>u</a:t>
            </a:r>
            <a:r>
              <a:rPr lang="en-US" dirty="0">
                <a:solidFill>
                  <a:srgbClr val="231F20"/>
                </a:solidFill>
                <a:latin typeface="Times-Roman"/>
              </a:rPr>
              <a:t>* has the same meaning </a:t>
            </a:r>
            <a:r>
              <a:rPr lang="en-US" dirty="0" smtClean="0">
                <a:solidFill>
                  <a:srgbClr val="231F20"/>
                </a:solidFill>
                <a:latin typeface="Times-Roman"/>
              </a:rPr>
              <a:t>for both Equations and the last equation is called the </a:t>
            </a:r>
            <a:r>
              <a:rPr lang="en-US" i="1" dirty="0" smtClean="0">
                <a:solidFill>
                  <a:srgbClr val="231F20"/>
                </a:solidFill>
                <a:latin typeface="Times-Italic"/>
              </a:rPr>
              <a:t>velocity-defect </a:t>
            </a:r>
            <a:r>
              <a:rPr lang="en-US" i="1" dirty="0">
                <a:solidFill>
                  <a:srgbClr val="231F20"/>
                </a:solidFill>
                <a:latin typeface="Times-Italic"/>
              </a:rPr>
              <a:t>law </a:t>
            </a:r>
            <a:r>
              <a:rPr lang="en-US" dirty="0">
                <a:solidFill>
                  <a:srgbClr val="231F20"/>
                </a:solidFill>
                <a:latin typeface="Times-Roman"/>
              </a:rPr>
              <a:t>for the outer layer.</a:t>
            </a:r>
            <a:endParaRPr lang="en-US" dirty="0"/>
          </a:p>
        </p:txBody>
      </p:sp>
    </p:spTree>
    <p:extLst>
      <p:ext uri="{BB962C8B-B14F-4D97-AF65-F5344CB8AC3E}">
        <p14:creationId xmlns:p14="http://schemas.microsoft.com/office/powerpoint/2010/main" val="1887339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p:sp>
        <p:nvSpPr>
          <p:cNvPr id="5" name="4 Rectángulo"/>
          <p:cNvSpPr/>
          <p:nvPr/>
        </p:nvSpPr>
        <p:spPr>
          <a:xfrm>
            <a:off x="1155700" y="1245870"/>
            <a:ext cx="8763000" cy="2031325"/>
          </a:xfrm>
          <a:prstGeom prst="rect">
            <a:avLst/>
          </a:prstGeom>
        </p:spPr>
        <p:txBody>
          <a:bodyPr wrap="square">
            <a:spAutoFit/>
          </a:bodyPr>
          <a:lstStyle/>
          <a:p>
            <a:r>
              <a:rPr lang="en-US" dirty="0">
                <a:solidFill>
                  <a:srgbClr val="231F20"/>
                </a:solidFill>
                <a:latin typeface="Times-Roman"/>
              </a:rPr>
              <a:t>Both the wall law </a:t>
            </a:r>
            <a:r>
              <a:rPr lang="en-US" dirty="0" smtClean="0">
                <a:solidFill>
                  <a:srgbClr val="231F20"/>
                </a:solidFill>
                <a:latin typeface="Times-Roman"/>
              </a:rPr>
              <a:t> </a:t>
            </a:r>
            <a:r>
              <a:rPr lang="en-US" dirty="0">
                <a:solidFill>
                  <a:srgbClr val="231F20"/>
                </a:solidFill>
                <a:latin typeface="Times-Roman"/>
              </a:rPr>
              <a:t>and the defect law </a:t>
            </a:r>
            <a:r>
              <a:rPr lang="en-US" dirty="0" smtClean="0">
                <a:solidFill>
                  <a:srgbClr val="231F20"/>
                </a:solidFill>
                <a:latin typeface="Times-Roman"/>
              </a:rPr>
              <a:t> </a:t>
            </a:r>
            <a:r>
              <a:rPr lang="en-US" dirty="0">
                <a:solidFill>
                  <a:srgbClr val="231F20"/>
                </a:solidFill>
                <a:latin typeface="Times-Roman"/>
              </a:rPr>
              <a:t>are found to be accurate for </a:t>
            </a:r>
            <a:r>
              <a:rPr lang="en-US" dirty="0" smtClean="0">
                <a:solidFill>
                  <a:srgbClr val="231F20"/>
                </a:solidFill>
                <a:latin typeface="Times-Roman"/>
              </a:rPr>
              <a:t>a wide </a:t>
            </a:r>
            <a:r>
              <a:rPr lang="en-US" dirty="0">
                <a:solidFill>
                  <a:srgbClr val="231F20"/>
                </a:solidFill>
                <a:latin typeface="Times-Roman"/>
              </a:rPr>
              <a:t>variety of experimental turbulent duct and boundary-layer </a:t>
            </a:r>
            <a:r>
              <a:rPr lang="en-US" dirty="0" smtClean="0">
                <a:solidFill>
                  <a:srgbClr val="231F20"/>
                </a:solidFill>
                <a:latin typeface="Times-Roman"/>
              </a:rPr>
              <a:t>flows. </a:t>
            </a:r>
          </a:p>
          <a:p>
            <a:endParaRPr lang="en-US" dirty="0" smtClean="0">
              <a:solidFill>
                <a:srgbClr val="231F20"/>
              </a:solidFill>
              <a:latin typeface="Times-Roman"/>
            </a:endParaRPr>
          </a:p>
          <a:p>
            <a:r>
              <a:rPr lang="en-US" dirty="0" smtClean="0">
                <a:solidFill>
                  <a:srgbClr val="231F20"/>
                </a:solidFill>
                <a:latin typeface="Times-Roman"/>
              </a:rPr>
              <a:t>They are </a:t>
            </a:r>
            <a:r>
              <a:rPr lang="en-US" dirty="0">
                <a:solidFill>
                  <a:srgbClr val="231F20"/>
                </a:solidFill>
                <a:latin typeface="Times-Roman"/>
              </a:rPr>
              <a:t>different in form, yet they must overlap smoothly in the intermediate layer. </a:t>
            </a:r>
            <a:endParaRPr lang="en-US" dirty="0" smtClean="0">
              <a:solidFill>
                <a:srgbClr val="231F20"/>
              </a:solidFill>
              <a:latin typeface="Times-Roman"/>
            </a:endParaRPr>
          </a:p>
          <a:p>
            <a:endParaRPr lang="en-US" dirty="0">
              <a:solidFill>
                <a:srgbClr val="231F20"/>
              </a:solidFill>
              <a:latin typeface="Times-Roman"/>
            </a:endParaRPr>
          </a:p>
          <a:p>
            <a:r>
              <a:rPr lang="en-US" dirty="0" smtClean="0">
                <a:solidFill>
                  <a:srgbClr val="231F20"/>
                </a:solidFill>
                <a:latin typeface="Times-Roman"/>
              </a:rPr>
              <a:t>In 1937 C</a:t>
            </a:r>
            <a:r>
              <a:rPr lang="en-US" dirty="0">
                <a:solidFill>
                  <a:srgbClr val="231F20"/>
                </a:solidFill>
                <a:latin typeface="Times-Roman"/>
              </a:rPr>
              <a:t>. B. Millikan showed that this can be true only if the overlap-layer velocity </a:t>
            </a:r>
            <a:r>
              <a:rPr lang="en-US" dirty="0" smtClean="0">
                <a:solidFill>
                  <a:srgbClr val="231F20"/>
                </a:solidFill>
                <a:latin typeface="Times-Roman"/>
              </a:rPr>
              <a:t>varies logarithmically </a:t>
            </a:r>
            <a:r>
              <a:rPr lang="en-US" dirty="0">
                <a:solidFill>
                  <a:srgbClr val="231F20"/>
                </a:solidFill>
                <a:latin typeface="Times-Roman"/>
              </a:rPr>
              <a:t>with </a:t>
            </a:r>
            <a:r>
              <a:rPr lang="en-US" i="1" dirty="0">
                <a:solidFill>
                  <a:srgbClr val="231F20"/>
                </a:solidFill>
                <a:latin typeface="Times-Italic"/>
              </a:rPr>
              <a:t>y</a:t>
            </a:r>
            <a:r>
              <a:rPr lang="en-US" dirty="0">
                <a:solidFill>
                  <a:srgbClr val="231F20"/>
                </a:solidFill>
                <a:latin typeface="Times-Roman"/>
              </a:rPr>
              <a:t>:</a:t>
            </a:r>
            <a:endParaRPr lang="es-ES" dirty="0">
              <a:solidFill>
                <a:srgbClr val="231F20"/>
              </a:solidFill>
              <a:latin typeface="Times-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443" y="3847148"/>
            <a:ext cx="5092065" cy="85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168400" y="4689566"/>
            <a:ext cx="8445500" cy="923330"/>
          </a:xfrm>
          <a:prstGeom prst="rect">
            <a:avLst/>
          </a:prstGeom>
        </p:spPr>
        <p:txBody>
          <a:bodyPr wrap="square">
            <a:spAutoFit/>
          </a:bodyPr>
          <a:lstStyle/>
          <a:p>
            <a:r>
              <a:rPr lang="en-US" dirty="0">
                <a:latin typeface="Times-Roman"/>
              </a:rPr>
              <a:t>Over the full range of turbulent smooth wall flows, the dimensionless constants </a:t>
            </a:r>
            <a:r>
              <a:rPr lang="en-US" dirty="0" smtClean="0">
                <a:latin typeface="MathematicalPi-One"/>
                <a:cs typeface="Times New Roman"/>
              </a:rPr>
              <a:t>k</a:t>
            </a:r>
            <a:r>
              <a:rPr lang="en-US" dirty="0" smtClean="0">
                <a:latin typeface="MathematicalPi-One"/>
              </a:rPr>
              <a:t> </a:t>
            </a:r>
            <a:r>
              <a:rPr lang="en-US" dirty="0" smtClean="0">
                <a:latin typeface="Times-Roman"/>
              </a:rPr>
              <a:t>and </a:t>
            </a:r>
            <a:r>
              <a:rPr lang="en-US" i="1" dirty="0" smtClean="0">
                <a:latin typeface="Times-Italic"/>
              </a:rPr>
              <a:t>B </a:t>
            </a:r>
            <a:r>
              <a:rPr lang="en-US" dirty="0">
                <a:latin typeface="Times-Roman"/>
              </a:rPr>
              <a:t>are found to have the approximate values </a:t>
            </a:r>
            <a:r>
              <a:rPr lang="en-US" dirty="0" smtClean="0">
                <a:latin typeface="MathematicalPi-One"/>
                <a:cs typeface="Times New Roman"/>
              </a:rPr>
              <a:t>k=</a:t>
            </a:r>
            <a:r>
              <a:rPr lang="en-US" dirty="0" smtClean="0">
                <a:latin typeface="MathematicalPi-Three"/>
              </a:rPr>
              <a:t> </a:t>
            </a:r>
            <a:r>
              <a:rPr lang="en-US" dirty="0">
                <a:latin typeface="Times-Roman"/>
              </a:rPr>
              <a:t>0.41 and </a:t>
            </a:r>
            <a:r>
              <a:rPr lang="en-US" i="1" dirty="0" smtClean="0">
                <a:latin typeface="Times-Italic"/>
              </a:rPr>
              <a:t>B=</a:t>
            </a:r>
            <a:r>
              <a:rPr lang="en-US" dirty="0" smtClean="0">
                <a:latin typeface="MathematicalPi-Three"/>
              </a:rPr>
              <a:t> </a:t>
            </a:r>
            <a:r>
              <a:rPr lang="en-US" dirty="0">
                <a:latin typeface="Times-Roman"/>
              </a:rPr>
              <a:t>5.0. </a:t>
            </a:r>
            <a:r>
              <a:rPr lang="en-US" dirty="0" smtClean="0">
                <a:latin typeface="Times-Roman"/>
              </a:rPr>
              <a:t>This equation  is called </a:t>
            </a:r>
            <a:r>
              <a:rPr lang="en-US" dirty="0">
                <a:latin typeface="Times-Roman"/>
              </a:rPr>
              <a:t>the </a:t>
            </a:r>
            <a:r>
              <a:rPr lang="en-US" i="1" dirty="0">
                <a:latin typeface="Times-Italic"/>
              </a:rPr>
              <a:t>logarithmic-overlap layer</a:t>
            </a:r>
            <a:r>
              <a:rPr lang="en-US" dirty="0">
                <a:latin typeface="Times-Roman"/>
              </a:rPr>
              <a:t>.</a:t>
            </a:r>
            <a:endParaRPr lang="en-US" dirty="0"/>
          </a:p>
        </p:txBody>
      </p:sp>
    </p:spTree>
    <p:extLst>
      <p:ext uri="{BB962C8B-B14F-4D97-AF65-F5344CB8AC3E}">
        <p14:creationId xmlns:p14="http://schemas.microsoft.com/office/powerpoint/2010/main" val="1657722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209254"/>
            <a:ext cx="5095875"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5489575" y="1524000"/>
            <a:ext cx="5118100" cy="3416320"/>
          </a:xfrm>
          <a:prstGeom prst="rect">
            <a:avLst/>
          </a:prstGeom>
        </p:spPr>
        <p:txBody>
          <a:bodyPr wrap="square">
            <a:spAutoFit/>
          </a:bodyPr>
          <a:lstStyle/>
          <a:p>
            <a:pPr algn="just"/>
            <a:r>
              <a:rPr lang="en-US" dirty="0"/>
              <a:t>It turns out that the logarithmic law </a:t>
            </a:r>
            <a:r>
              <a:rPr lang="en-US" dirty="0" smtClean="0"/>
              <a:t>equation satisfactorily </a:t>
            </a:r>
            <a:r>
              <a:rPr lang="en-US" dirty="0"/>
              <a:t>represents </a:t>
            </a:r>
            <a:r>
              <a:rPr lang="en-US" dirty="0" smtClean="0"/>
              <a:t>experimental data </a:t>
            </a:r>
            <a:r>
              <a:rPr lang="en-US" dirty="0"/>
              <a:t>for the entire flow region except for the regions very close to </a:t>
            </a:r>
            <a:r>
              <a:rPr lang="en-US" dirty="0" smtClean="0"/>
              <a:t>the wall </a:t>
            </a:r>
            <a:r>
              <a:rPr lang="en-US" dirty="0"/>
              <a:t>and near the pipe </a:t>
            </a:r>
            <a:r>
              <a:rPr lang="en-US" dirty="0" smtClean="0"/>
              <a:t>center.</a:t>
            </a:r>
          </a:p>
          <a:p>
            <a:pPr algn="just"/>
            <a:endParaRPr lang="en-US" dirty="0"/>
          </a:p>
          <a:p>
            <a:pPr algn="just"/>
            <a:r>
              <a:rPr lang="en-US" dirty="0" smtClean="0"/>
              <a:t>In  figure, it is observed that </a:t>
            </a:r>
            <a:r>
              <a:rPr lang="en-US" dirty="0"/>
              <a:t>the logarithmic-law velocity profile is quite accurate for </a:t>
            </a:r>
            <a:r>
              <a:rPr lang="en-US" i="1" dirty="0" smtClean="0"/>
              <a:t>y</a:t>
            </a:r>
            <a:r>
              <a:rPr lang="en-US" baseline="30000" dirty="0"/>
              <a:t>+</a:t>
            </a:r>
            <a:r>
              <a:rPr lang="en-US" dirty="0" smtClean="0"/>
              <a:t> &gt; </a:t>
            </a:r>
            <a:r>
              <a:rPr lang="en-US" dirty="0"/>
              <a:t>30, but neither velocity profile is accurate in the buffer </a:t>
            </a:r>
            <a:r>
              <a:rPr lang="en-US" dirty="0" smtClean="0"/>
              <a:t>layer</a:t>
            </a:r>
          </a:p>
          <a:p>
            <a:pPr algn="just"/>
            <a:endParaRPr lang="en-US" dirty="0" smtClean="0"/>
          </a:p>
          <a:p>
            <a:pPr algn="just"/>
            <a:r>
              <a:rPr lang="en-US" dirty="0"/>
              <a:t>T</a:t>
            </a:r>
            <a:r>
              <a:rPr lang="en-US" dirty="0" smtClean="0"/>
              <a:t>he region 5 </a:t>
            </a:r>
            <a:r>
              <a:rPr lang="en-US" dirty="0"/>
              <a:t>&lt;</a:t>
            </a:r>
            <a:r>
              <a:rPr lang="en-US" dirty="0" smtClean="0"/>
              <a:t> </a:t>
            </a:r>
            <a:r>
              <a:rPr lang="en-US" i="1" dirty="0" smtClean="0"/>
              <a:t>y</a:t>
            </a:r>
            <a:r>
              <a:rPr lang="en-US" dirty="0" smtClean="0"/>
              <a:t>+ &lt;30</a:t>
            </a:r>
            <a:r>
              <a:rPr lang="en-US" dirty="0"/>
              <a:t>. Also, the viscous sublayer appears much larger in the figure </a:t>
            </a:r>
            <a:r>
              <a:rPr lang="en-US" dirty="0" smtClean="0"/>
              <a:t>than it </a:t>
            </a:r>
            <a:r>
              <a:rPr lang="en-US" dirty="0"/>
              <a:t>is since we used a logarithmic scale for distance from the wall.</a:t>
            </a:r>
            <a:endParaRPr lang="en-US" dirty="0"/>
          </a:p>
        </p:txBody>
      </p:sp>
    </p:spTree>
    <p:extLst>
      <p:ext uri="{BB962C8B-B14F-4D97-AF65-F5344CB8AC3E}">
        <p14:creationId xmlns:p14="http://schemas.microsoft.com/office/powerpoint/2010/main" val="640618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p:sp>
        <p:nvSpPr>
          <p:cNvPr id="5" name="4 Rectángulo"/>
          <p:cNvSpPr/>
          <p:nvPr/>
        </p:nvSpPr>
        <p:spPr>
          <a:xfrm>
            <a:off x="1155700" y="1245870"/>
            <a:ext cx="8763000" cy="923330"/>
          </a:xfrm>
          <a:prstGeom prst="rect">
            <a:avLst/>
          </a:prstGeom>
        </p:spPr>
        <p:txBody>
          <a:bodyPr wrap="square">
            <a:spAutoFit/>
          </a:bodyPr>
          <a:lstStyle/>
          <a:p>
            <a:r>
              <a:rPr lang="en-US" dirty="0">
                <a:solidFill>
                  <a:srgbClr val="231F20"/>
                </a:solidFill>
                <a:latin typeface="Times-Roman"/>
              </a:rPr>
              <a:t>Flow in a Circular </a:t>
            </a:r>
            <a:r>
              <a:rPr lang="en-US" dirty="0" smtClean="0">
                <a:solidFill>
                  <a:srgbClr val="231F20"/>
                </a:solidFill>
                <a:latin typeface="Times-Roman"/>
              </a:rPr>
              <a:t>Pipe:</a:t>
            </a:r>
          </a:p>
          <a:p>
            <a:endParaRPr lang="en-US" dirty="0">
              <a:solidFill>
                <a:srgbClr val="231F20"/>
              </a:solidFill>
              <a:latin typeface="Times-Roman"/>
            </a:endParaRPr>
          </a:p>
          <a:p>
            <a:endParaRPr lang="es-ES" dirty="0">
              <a:solidFill>
                <a:srgbClr val="231F20"/>
              </a:solidFill>
              <a:latin typeface="Times-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411" y="1981200"/>
            <a:ext cx="5781675"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050" y="5410200"/>
            <a:ext cx="253365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842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p:sp>
        <p:nvSpPr>
          <p:cNvPr id="5" name="4 Rectángulo"/>
          <p:cNvSpPr/>
          <p:nvPr/>
        </p:nvSpPr>
        <p:spPr>
          <a:xfrm>
            <a:off x="1155700" y="1245870"/>
            <a:ext cx="8763000" cy="2862322"/>
          </a:xfrm>
          <a:prstGeom prst="rect">
            <a:avLst/>
          </a:prstGeom>
        </p:spPr>
        <p:txBody>
          <a:bodyPr wrap="square">
            <a:spAutoFit/>
          </a:bodyPr>
          <a:lstStyle/>
          <a:p>
            <a:r>
              <a:rPr lang="en-US" dirty="0">
                <a:solidFill>
                  <a:srgbClr val="231F20"/>
                </a:solidFill>
                <a:latin typeface="Times-Roman"/>
              </a:rPr>
              <a:t>The steady-flow energy equation </a:t>
            </a:r>
            <a:endParaRPr lang="en-US" dirty="0" smtClean="0">
              <a:solidFill>
                <a:srgbClr val="231F20"/>
              </a:solidFill>
              <a:latin typeface="Times-Roman"/>
            </a:endParaRPr>
          </a:p>
          <a:p>
            <a:endParaRPr lang="en-US" dirty="0">
              <a:solidFill>
                <a:srgbClr val="231F20"/>
              </a:solidFill>
              <a:latin typeface="Times-Roman"/>
            </a:endParaRPr>
          </a:p>
          <a:p>
            <a:endParaRPr lang="en-US" dirty="0" smtClean="0">
              <a:solidFill>
                <a:srgbClr val="231F20"/>
              </a:solidFill>
              <a:latin typeface="Times-Roman"/>
            </a:endParaRPr>
          </a:p>
          <a:p>
            <a:endParaRPr lang="en-US" dirty="0">
              <a:solidFill>
                <a:srgbClr val="231F20"/>
              </a:solidFill>
              <a:latin typeface="Times-Roman"/>
            </a:endParaRPr>
          </a:p>
          <a:p>
            <a:endParaRPr lang="en-US" dirty="0" smtClean="0">
              <a:solidFill>
                <a:srgbClr val="231F20"/>
              </a:solidFill>
              <a:latin typeface="Times-Roman"/>
            </a:endParaRPr>
          </a:p>
          <a:p>
            <a:endParaRPr lang="en-US" dirty="0">
              <a:solidFill>
                <a:srgbClr val="231F20"/>
              </a:solidFill>
              <a:latin typeface="Times-Roman"/>
            </a:endParaRPr>
          </a:p>
          <a:p>
            <a:endParaRPr lang="en-US" dirty="0" smtClean="0">
              <a:solidFill>
                <a:srgbClr val="231F20"/>
              </a:solidFill>
              <a:latin typeface="Times-Roman"/>
            </a:endParaRPr>
          </a:p>
          <a:p>
            <a:r>
              <a:rPr lang="en-US" dirty="0" smtClean="0">
                <a:solidFill>
                  <a:srgbClr val="231F20"/>
                </a:solidFill>
                <a:latin typeface="Times-Roman"/>
              </a:rPr>
              <a:t>reduces to</a:t>
            </a:r>
          </a:p>
          <a:p>
            <a:endParaRPr lang="en-US" dirty="0">
              <a:solidFill>
                <a:srgbClr val="231F20"/>
              </a:solidFill>
              <a:latin typeface="Times-Roman"/>
            </a:endParaRPr>
          </a:p>
          <a:p>
            <a:endParaRPr lang="es-ES" dirty="0">
              <a:solidFill>
                <a:srgbClr val="231F20"/>
              </a:solidFill>
              <a:latin typeface="Times-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420" y="3566363"/>
            <a:ext cx="5699760" cy="78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85" y="1809954"/>
            <a:ext cx="7669530" cy="86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447" y="5076281"/>
            <a:ext cx="6129338" cy="796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460500" y="4352176"/>
            <a:ext cx="8305800" cy="369332"/>
          </a:xfrm>
          <a:prstGeom prst="rect">
            <a:avLst/>
          </a:prstGeom>
        </p:spPr>
        <p:txBody>
          <a:bodyPr wrap="square">
            <a:spAutoFit/>
          </a:bodyPr>
          <a:lstStyle/>
          <a:p>
            <a:r>
              <a:rPr lang="en-US" dirty="0"/>
              <a:t>Then the kinetic-energy </a:t>
            </a:r>
            <a:r>
              <a:rPr lang="en-US" dirty="0" smtClean="0"/>
              <a:t>correction factor  "</a:t>
            </a:r>
            <a:r>
              <a:rPr lang="el-GR" dirty="0" smtClean="0">
                <a:latin typeface="Times New Roman"/>
                <a:cs typeface="Times New Roman"/>
              </a:rPr>
              <a:t>α</a:t>
            </a:r>
            <a:r>
              <a:rPr lang="es-ES" dirty="0" smtClean="0">
                <a:latin typeface="Times New Roman"/>
                <a:cs typeface="Times New Roman"/>
              </a:rPr>
              <a:t> 1 = </a:t>
            </a:r>
            <a:r>
              <a:rPr lang="el-GR" dirty="0" smtClean="0">
                <a:latin typeface="Times New Roman"/>
                <a:cs typeface="Times New Roman"/>
              </a:rPr>
              <a:t>α</a:t>
            </a:r>
            <a:r>
              <a:rPr lang="en-US" dirty="0" smtClean="0"/>
              <a:t>2</a:t>
            </a:r>
            <a:r>
              <a:rPr lang="en-US" dirty="0"/>
              <a:t>, and since </a:t>
            </a:r>
            <a:r>
              <a:rPr lang="en-US" i="1" dirty="0"/>
              <a:t>V</a:t>
            </a:r>
            <a:r>
              <a:rPr lang="en-US" dirty="0"/>
              <a:t>1 </a:t>
            </a:r>
            <a:r>
              <a:rPr lang="en-US" dirty="0" smtClean="0"/>
              <a:t>= </a:t>
            </a:r>
            <a:r>
              <a:rPr lang="en-US" i="1" dirty="0"/>
              <a:t>V</a:t>
            </a:r>
            <a:r>
              <a:rPr lang="en-US" dirty="0"/>
              <a:t>2</a:t>
            </a:r>
          </a:p>
        </p:txBody>
      </p:sp>
    </p:spTree>
    <p:extLst>
      <p:ext uri="{BB962C8B-B14F-4D97-AF65-F5344CB8AC3E}">
        <p14:creationId xmlns:p14="http://schemas.microsoft.com/office/powerpoint/2010/main" val="1763307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p:sp>
        <p:nvSpPr>
          <p:cNvPr id="5" name="4 Rectángulo"/>
          <p:cNvSpPr/>
          <p:nvPr/>
        </p:nvSpPr>
        <p:spPr>
          <a:xfrm>
            <a:off x="1155700" y="1245870"/>
            <a:ext cx="8763000" cy="2862322"/>
          </a:xfrm>
          <a:prstGeom prst="rect">
            <a:avLst/>
          </a:prstGeom>
        </p:spPr>
        <p:txBody>
          <a:bodyPr wrap="square">
            <a:spAutoFit/>
          </a:bodyPr>
          <a:lstStyle/>
          <a:p>
            <a:r>
              <a:rPr lang="en-US" dirty="0">
                <a:solidFill>
                  <a:srgbClr val="231F20"/>
                </a:solidFill>
                <a:latin typeface="Times-Roman"/>
              </a:rPr>
              <a:t>Finally apply the momentum relation </a:t>
            </a:r>
            <a:r>
              <a:rPr lang="en-US" dirty="0" smtClean="0">
                <a:solidFill>
                  <a:srgbClr val="231F20"/>
                </a:solidFill>
                <a:latin typeface="Times-Roman"/>
              </a:rPr>
              <a:t> </a:t>
            </a:r>
            <a:r>
              <a:rPr lang="en-US" dirty="0">
                <a:solidFill>
                  <a:srgbClr val="231F20"/>
                </a:solidFill>
                <a:latin typeface="Times-Roman"/>
              </a:rPr>
              <a:t>to the control volume in </a:t>
            </a:r>
            <a:r>
              <a:rPr lang="en-US" dirty="0" smtClean="0">
                <a:solidFill>
                  <a:srgbClr val="231F20"/>
                </a:solidFill>
                <a:latin typeface="Times-Roman"/>
              </a:rPr>
              <a:t>above figure accounting for </a:t>
            </a:r>
            <a:r>
              <a:rPr lang="en-US" dirty="0">
                <a:solidFill>
                  <a:srgbClr val="231F20"/>
                </a:solidFill>
                <a:latin typeface="Times-Roman"/>
              </a:rPr>
              <a:t>applied forces due to pressure, gravity, and shear</a:t>
            </a:r>
          </a:p>
          <a:p>
            <a:endParaRPr lang="en-US" dirty="0" smtClean="0">
              <a:solidFill>
                <a:srgbClr val="231F20"/>
              </a:solidFill>
              <a:latin typeface="Times-Roman"/>
            </a:endParaRPr>
          </a:p>
          <a:p>
            <a:endParaRPr lang="en-US" dirty="0">
              <a:solidFill>
                <a:srgbClr val="231F20"/>
              </a:solidFill>
              <a:latin typeface="Times-Roman"/>
            </a:endParaRPr>
          </a:p>
          <a:p>
            <a:endParaRPr lang="en-US" dirty="0" smtClean="0">
              <a:solidFill>
                <a:srgbClr val="231F20"/>
              </a:solidFill>
              <a:latin typeface="Times-Roman"/>
            </a:endParaRPr>
          </a:p>
          <a:p>
            <a:endParaRPr lang="en-US" dirty="0">
              <a:solidFill>
                <a:srgbClr val="231F20"/>
              </a:solidFill>
              <a:latin typeface="Times-Roman"/>
            </a:endParaRPr>
          </a:p>
          <a:p>
            <a:endParaRPr lang="en-US" dirty="0" smtClean="0">
              <a:solidFill>
                <a:srgbClr val="231F20"/>
              </a:solidFill>
              <a:latin typeface="Times-Roman"/>
            </a:endParaRPr>
          </a:p>
          <a:p>
            <a:r>
              <a:rPr lang="en-US" dirty="0" smtClean="0">
                <a:solidFill>
                  <a:srgbClr val="231F20"/>
                </a:solidFill>
                <a:latin typeface="Times-Roman"/>
              </a:rPr>
              <a:t>We obtain the following</a:t>
            </a:r>
          </a:p>
          <a:p>
            <a:endParaRPr lang="en-US" dirty="0">
              <a:solidFill>
                <a:srgbClr val="231F20"/>
              </a:solidFill>
              <a:latin typeface="Times-Roman"/>
            </a:endParaRPr>
          </a:p>
          <a:p>
            <a:endParaRPr lang="es-ES" dirty="0">
              <a:solidFill>
                <a:srgbClr val="231F20"/>
              </a:solidFill>
              <a:latin typeface="Times-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300" y="2298850"/>
            <a:ext cx="56007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049" y="3866673"/>
            <a:ext cx="6611303" cy="429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308099" y="4761820"/>
            <a:ext cx="4993675" cy="446892"/>
          </a:xfrm>
          <a:prstGeom prst="rect">
            <a:avLst/>
          </a:prstGeom>
        </p:spPr>
        <p:txBody>
          <a:bodyPr wrap="none">
            <a:spAutoFit/>
          </a:bodyPr>
          <a:lstStyle/>
          <a:p>
            <a:r>
              <a:rPr lang="en-US" dirty="0">
                <a:solidFill>
                  <a:srgbClr val="231F20"/>
                </a:solidFill>
                <a:latin typeface="Times-Roman"/>
              </a:rPr>
              <a:t>This equation relates </a:t>
            </a:r>
            <a:r>
              <a:rPr lang="en-US" i="1" dirty="0" err="1">
                <a:solidFill>
                  <a:srgbClr val="231F20"/>
                </a:solidFill>
                <a:latin typeface="Times-Italic"/>
              </a:rPr>
              <a:t>h</a:t>
            </a:r>
            <a:r>
              <a:rPr lang="en-US" sz="800" i="1" dirty="0" err="1">
                <a:solidFill>
                  <a:srgbClr val="231F20"/>
                </a:solidFill>
                <a:latin typeface="Times-Italic"/>
              </a:rPr>
              <a:t>f</a:t>
            </a:r>
            <a:r>
              <a:rPr lang="en-US" sz="800" i="1" dirty="0">
                <a:solidFill>
                  <a:srgbClr val="231F20"/>
                </a:solidFill>
                <a:latin typeface="Times-Italic"/>
              </a:rPr>
              <a:t> </a:t>
            </a:r>
            <a:r>
              <a:rPr lang="en-US" sz="800" i="1" dirty="0" smtClean="0">
                <a:solidFill>
                  <a:srgbClr val="231F20"/>
                </a:solidFill>
                <a:latin typeface="Times-Italic"/>
              </a:rPr>
              <a:t>  </a:t>
            </a:r>
            <a:r>
              <a:rPr lang="en-US" dirty="0" smtClean="0">
                <a:solidFill>
                  <a:srgbClr val="231F20"/>
                </a:solidFill>
                <a:latin typeface="Times-Roman"/>
              </a:rPr>
              <a:t>to </a:t>
            </a:r>
            <a:r>
              <a:rPr lang="en-US" dirty="0">
                <a:solidFill>
                  <a:srgbClr val="231F20"/>
                </a:solidFill>
                <a:latin typeface="Times-Roman"/>
              </a:rPr>
              <a:t>the wall shear stress</a:t>
            </a:r>
            <a:endParaRPr lang="en-US"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9469" y="5410200"/>
            <a:ext cx="3090863" cy="70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2451100" y="6371589"/>
            <a:ext cx="2722477" cy="369332"/>
          </a:xfrm>
          <a:prstGeom prst="rect">
            <a:avLst/>
          </a:prstGeom>
        </p:spPr>
        <p:txBody>
          <a:bodyPr wrap="none">
            <a:spAutoFit/>
          </a:bodyPr>
          <a:lstStyle/>
          <a:p>
            <a:r>
              <a:rPr lang="en-US" dirty="0"/>
              <a:t>where we have substituted</a:t>
            </a: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085" y="6776708"/>
            <a:ext cx="1540193" cy="33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164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p:sp>
        <p:nvSpPr>
          <p:cNvPr id="5" name="4 Rectángulo"/>
          <p:cNvSpPr/>
          <p:nvPr/>
        </p:nvSpPr>
        <p:spPr>
          <a:xfrm>
            <a:off x="1155700" y="1245870"/>
            <a:ext cx="8763000" cy="923330"/>
          </a:xfrm>
          <a:prstGeom prst="rect">
            <a:avLst/>
          </a:prstGeom>
        </p:spPr>
        <p:txBody>
          <a:bodyPr wrap="square">
            <a:spAutoFit/>
          </a:bodyPr>
          <a:lstStyle/>
          <a:p>
            <a:r>
              <a:rPr lang="en-US" dirty="0">
                <a:solidFill>
                  <a:srgbClr val="231F20"/>
                </a:solidFill>
                <a:latin typeface="Times-Roman"/>
              </a:rPr>
              <a:t>So far we have not assumed either laminar or turbulent flow. If we can </a:t>
            </a:r>
            <a:r>
              <a:rPr lang="en-US" dirty="0" smtClean="0">
                <a:solidFill>
                  <a:srgbClr val="231F20"/>
                </a:solidFill>
                <a:latin typeface="Times-Roman"/>
              </a:rPr>
              <a:t>correlate</a:t>
            </a:r>
            <a:endParaRPr lang="en-US" dirty="0">
              <a:solidFill>
                <a:srgbClr val="231F20"/>
              </a:solidFill>
              <a:latin typeface="Times-Roman"/>
            </a:endParaRPr>
          </a:p>
          <a:p>
            <a:r>
              <a:rPr lang="en-US" dirty="0">
                <a:solidFill>
                  <a:srgbClr val="231F20"/>
                </a:solidFill>
                <a:latin typeface="Times-Roman"/>
              </a:rPr>
              <a:t>with flow conditions, we have solved the problem of head loss in pipe flow. </a:t>
            </a:r>
            <a:r>
              <a:rPr lang="en-US" dirty="0" smtClean="0">
                <a:solidFill>
                  <a:srgbClr val="231F20"/>
                </a:solidFill>
                <a:latin typeface="Times-Roman"/>
              </a:rPr>
              <a:t>Functionally, we </a:t>
            </a:r>
            <a:r>
              <a:rPr lang="en-US" dirty="0">
                <a:solidFill>
                  <a:srgbClr val="231F20"/>
                </a:solidFill>
                <a:latin typeface="Times-Roman"/>
              </a:rPr>
              <a:t>can assume </a:t>
            </a:r>
            <a:r>
              <a:rPr lang="en-US" dirty="0" smtClean="0">
                <a:solidFill>
                  <a:srgbClr val="231F20"/>
                </a:solidFill>
                <a:latin typeface="Times-Roman"/>
              </a:rPr>
              <a:t>that:</a:t>
            </a:r>
            <a:endParaRPr lang="es-ES" dirty="0">
              <a:solidFill>
                <a:srgbClr val="231F20"/>
              </a:solidFill>
              <a:latin typeface="Times-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913" y="2362200"/>
            <a:ext cx="2399348" cy="50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308100" y="2952768"/>
            <a:ext cx="8915400" cy="369332"/>
          </a:xfrm>
          <a:prstGeom prst="rect">
            <a:avLst/>
          </a:prstGeom>
        </p:spPr>
        <p:txBody>
          <a:bodyPr wrap="square">
            <a:spAutoFit/>
          </a:bodyPr>
          <a:lstStyle/>
          <a:p>
            <a:r>
              <a:rPr lang="en-US" dirty="0"/>
              <a:t>where </a:t>
            </a:r>
            <a:r>
              <a:rPr lang="az-Cyrl-AZ" dirty="0" smtClean="0"/>
              <a:t>Є</a:t>
            </a:r>
            <a:r>
              <a:rPr lang="en-US" dirty="0" smtClean="0"/>
              <a:t> </a:t>
            </a:r>
            <a:r>
              <a:rPr lang="en-US" dirty="0"/>
              <a:t>is the wall-roughness height. Then dimensional analysis tells us that</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886" y="3515541"/>
            <a:ext cx="2629853" cy="75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1155700" y="4269921"/>
            <a:ext cx="8763000" cy="646331"/>
          </a:xfrm>
          <a:prstGeom prst="rect">
            <a:avLst/>
          </a:prstGeom>
        </p:spPr>
        <p:txBody>
          <a:bodyPr wrap="square">
            <a:spAutoFit/>
          </a:bodyPr>
          <a:lstStyle/>
          <a:p>
            <a:r>
              <a:rPr lang="en-US" dirty="0">
                <a:solidFill>
                  <a:srgbClr val="231F20"/>
                </a:solidFill>
                <a:latin typeface="Times-Roman"/>
              </a:rPr>
              <a:t>The dimensionless parameter </a:t>
            </a:r>
            <a:r>
              <a:rPr lang="en-US" i="1" dirty="0">
                <a:solidFill>
                  <a:srgbClr val="231F20"/>
                </a:solidFill>
                <a:latin typeface="Times-Italic"/>
              </a:rPr>
              <a:t>f </a:t>
            </a:r>
            <a:r>
              <a:rPr lang="en-US" dirty="0">
                <a:solidFill>
                  <a:srgbClr val="231F20"/>
                </a:solidFill>
                <a:latin typeface="Times-Roman"/>
              </a:rPr>
              <a:t>is called the </a:t>
            </a:r>
            <a:r>
              <a:rPr lang="en-US" i="1" dirty="0">
                <a:solidFill>
                  <a:srgbClr val="231F20"/>
                </a:solidFill>
                <a:latin typeface="Times-Italic"/>
              </a:rPr>
              <a:t>Darcy friction factor, </a:t>
            </a:r>
            <a:r>
              <a:rPr lang="en-US" dirty="0">
                <a:solidFill>
                  <a:srgbClr val="231F20"/>
                </a:solidFill>
                <a:latin typeface="Times-Roman"/>
              </a:rPr>
              <a:t>after Henry </a:t>
            </a:r>
            <a:r>
              <a:rPr lang="en-US" dirty="0" smtClean="0">
                <a:solidFill>
                  <a:srgbClr val="231F20"/>
                </a:solidFill>
                <a:latin typeface="Times-Roman"/>
              </a:rPr>
              <a:t>Darcy.</a:t>
            </a:r>
            <a:r>
              <a:rPr lang="en-US" dirty="0">
                <a:solidFill>
                  <a:srgbClr val="231F20"/>
                </a:solidFill>
                <a:latin typeface="Times-Roman"/>
              </a:rPr>
              <a:t> we obtain the desired expression for finding </a:t>
            </a:r>
            <a:r>
              <a:rPr lang="en-US" dirty="0" smtClean="0">
                <a:solidFill>
                  <a:srgbClr val="231F20"/>
                </a:solidFill>
                <a:latin typeface="Times-Roman"/>
              </a:rPr>
              <a:t>pipe head loss </a:t>
            </a:r>
            <a:endParaRPr lang="en-US"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3873" y="1286187"/>
            <a:ext cx="230505" cy="253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7549" y="5227796"/>
            <a:ext cx="1802130" cy="660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231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p:sp>
        <p:nvSpPr>
          <p:cNvPr id="5" name="4 Rectángulo"/>
          <p:cNvSpPr/>
          <p:nvPr/>
        </p:nvSpPr>
        <p:spPr>
          <a:xfrm>
            <a:off x="1155700" y="1245870"/>
            <a:ext cx="8763000" cy="2031325"/>
          </a:xfrm>
          <a:prstGeom prst="rect">
            <a:avLst/>
          </a:prstGeom>
        </p:spPr>
        <p:txBody>
          <a:bodyPr wrap="square">
            <a:spAutoFit/>
          </a:bodyPr>
          <a:lstStyle/>
          <a:p>
            <a:r>
              <a:rPr lang="en-US" dirty="0" smtClean="0">
                <a:solidFill>
                  <a:srgbClr val="231F20"/>
                </a:solidFill>
                <a:latin typeface="Times-Roman"/>
              </a:rPr>
              <a:t>Turbulent Flow Solution</a:t>
            </a:r>
          </a:p>
          <a:p>
            <a:endParaRPr lang="en-US" dirty="0">
              <a:solidFill>
                <a:srgbClr val="231F20"/>
              </a:solidFill>
              <a:latin typeface="Times-Roman"/>
            </a:endParaRPr>
          </a:p>
          <a:p>
            <a:r>
              <a:rPr lang="en-US" dirty="0">
                <a:latin typeface="Times-Roman"/>
              </a:rPr>
              <a:t>For turbulent pipe flow we need not solve a differential equation but instead proceed</a:t>
            </a:r>
          </a:p>
          <a:p>
            <a:r>
              <a:rPr lang="en-US" dirty="0">
                <a:latin typeface="Times-Roman"/>
              </a:rPr>
              <a:t>with the logarithmic </a:t>
            </a:r>
            <a:r>
              <a:rPr lang="en-US" dirty="0" smtClean="0">
                <a:latin typeface="Times-Roman"/>
              </a:rPr>
              <a:t>law. Correlates </a:t>
            </a:r>
            <a:r>
              <a:rPr lang="en-US" dirty="0">
                <a:latin typeface="Times-Roman"/>
              </a:rPr>
              <a:t>the </a:t>
            </a:r>
            <a:r>
              <a:rPr lang="en-US" dirty="0" smtClean="0">
                <a:latin typeface="Times-Roman"/>
              </a:rPr>
              <a:t>local mean </a:t>
            </a:r>
            <a:r>
              <a:rPr lang="en-US" dirty="0">
                <a:latin typeface="Times-Roman"/>
              </a:rPr>
              <a:t>velocity </a:t>
            </a:r>
            <a:r>
              <a:rPr lang="en-US" i="1" dirty="0">
                <a:latin typeface="Times-Italic"/>
              </a:rPr>
              <a:t>u</a:t>
            </a:r>
            <a:r>
              <a:rPr lang="en-US" dirty="0">
                <a:latin typeface="Times-Roman"/>
              </a:rPr>
              <a:t>(</a:t>
            </a:r>
            <a:r>
              <a:rPr lang="en-US" i="1" dirty="0">
                <a:latin typeface="Times-Italic"/>
              </a:rPr>
              <a:t>r</a:t>
            </a:r>
            <a:r>
              <a:rPr lang="en-US" dirty="0">
                <a:latin typeface="Times-Roman"/>
              </a:rPr>
              <a:t>) all the way across the pipe</a:t>
            </a:r>
            <a:endParaRPr lang="en-US" dirty="0" smtClean="0">
              <a:latin typeface="Times-Roman"/>
            </a:endParaRPr>
          </a:p>
          <a:p>
            <a:endParaRPr lang="en-US" dirty="0">
              <a:solidFill>
                <a:srgbClr val="231F20"/>
              </a:solidFill>
              <a:latin typeface="Times-Roman"/>
            </a:endParaRPr>
          </a:p>
          <a:p>
            <a:endParaRPr lang="es-ES" dirty="0">
              <a:solidFill>
                <a:srgbClr val="231F20"/>
              </a:solidFill>
              <a:latin typeface="Times-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300" y="2896861"/>
            <a:ext cx="3446050" cy="76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308100" y="3657528"/>
            <a:ext cx="8610600" cy="369332"/>
          </a:xfrm>
          <a:prstGeom prst="rect">
            <a:avLst/>
          </a:prstGeom>
        </p:spPr>
        <p:txBody>
          <a:bodyPr wrap="square">
            <a:spAutoFit/>
          </a:bodyPr>
          <a:lstStyle/>
          <a:p>
            <a:r>
              <a:rPr lang="en-US" dirty="0">
                <a:latin typeface="Times-Roman"/>
              </a:rPr>
              <a:t>where we have replaced </a:t>
            </a:r>
            <a:r>
              <a:rPr lang="en-US" i="1" dirty="0">
                <a:latin typeface="Times-Italic"/>
              </a:rPr>
              <a:t>y </a:t>
            </a:r>
            <a:r>
              <a:rPr lang="en-US" dirty="0">
                <a:latin typeface="Times-Roman"/>
              </a:rPr>
              <a:t>by </a:t>
            </a:r>
            <a:r>
              <a:rPr lang="en-US" i="1" dirty="0" smtClean="0">
                <a:latin typeface="Times-Italic"/>
              </a:rPr>
              <a:t>R</a:t>
            </a:r>
            <a:r>
              <a:rPr lang="en-US" dirty="0" smtClean="0">
                <a:latin typeface="MathematicalPi-One"/>
              </a:rPr>
              <a:t>-</a:t>
            </a:r>
            <a:r>
              <a:rPr lang="en-US" i="1" dirty="0" smtClean="0">
                <a:latin typeface="Times-Italic"/>
              </a:rPr>
              <a:t>r</a:t>
            </a:r>
            <a:r>
              <a:rPr lang="en-US" dirty="0">
                <a:latin typeface="Times-Roman"/>
              </a:rPr>
              <a:t>. Compute the average velocity from this profile</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4438649"/>
            <a:ext cx="6003608" cy="80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900" y="4529681"/>
            <a:ext cx="3059430" cy="70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851" y="5358289"/>
            <a:ext cx="2200275"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963768" y="5918236"/>
            <a:ext cx="1889063" cy="369332"/>
          </a:xfrm>
          <a:prstGeom prst="rect">
            <a:avLst/>
          </a:prstGeom>
        </p:spPr>
        <p:txBody>
          <a:bodyPr wrap="none">
            <a:spAutoFit/>
          </a:bodyPr>
          <a:lstStyle/>
          <a:p>
            <a:r>
              <a:rPr lang="en-US" dirty="0">
                <a:latin typeface="Times-Roman"/>
              </a:rPr>
              <a:t>we obtain, numerically,</a:t>
            </a:r>
            <a:endParaRPr lang="en-US" dirty="0"/>
          </a:p>
        </p:txBody>
      </p:sp>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7259" y="6400800"/>
            <a:ext cx="2881313" cy="639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6961350" y="3075111"/>
            <a:ext cx="442750" cy="369332"/>
          </a:xfrm>
          <a:prstGeom prst="rect">
            <a:avLst/>
          </a:prstGeom>
          <a:noFill/>
        </p:spPr>
        <p:txBody>
          <a:bodyPr wrap="none" rtlCol="0">
            <a:spAutoFit/>
          </a:bodyPr>
          <a:lstStyle/>
          <a:p>
            <a:r>
              <a:rPr lang="en-US" dirty="0" smtClean="0"/>
              <a:t>(1)</a:t>
            </a:r>
            <a:endParaRPr lang="en-US" dirty="0"/>
          </a:p>
        </p:txBody>
      </p:sp>
    </p:spTree>
    <p:extLst>
      <p:ext uri="{BB962C8B-B14F-4D97-AF65-F5344CB8AC3E}">
        <p14:creationId xmlns:p14="http://schemas.microsoft.com/office/powerpoint/2010/main" val="1228996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p:sp>
        <p:nvSpPr>
          <p:cNvPr id="5" name="4 Rectángulo"/>
          <p:cNvSpPr/>
          <p:nvPr/>
        </p:nvSpPr>
        <p:spPr>
          <a:xfrm>
            <a:off x="1155700" y="1245870"/>
            <a:ext cx="8763000" cy="1477328"/>
          </a:xfrm>
          <a:prstGeom prst="rect">
            <a:avLst/>
          </a:prstGeom>
        </p:spPr>
        <p:txBody>
          <a:bodyPr wrap="square">
            <a:spAutoFit/>
          </a:bodyPr>
          <a:lstStyle/>
          <a:p>
            <a:r>
              <a:rPr lang="en-US" dirty="0" smtClean="0">
                <a:solidFill>
                  <a:srgbClr val="231F20"/>
                </a:solidFill>
                <a:latin typeface="Times-Roman"/>
              </a:rPr>
              <a:t>Turbulent Flow Solution</a:t>
            </a:r>
          </a:p>
          <a:p>
            <a:endParaRPr lang="en-US" dirty="0">
              <a:solidFill>
                <a:srgbClr val="231F20"/>
              </a:solidFill>
              <a:latin typeface="Times-Roman"/>
            </a:endParaRPr>
          </a:p>
          <a:p>
            <a:r>
              <a:rPr lang="en-US" dirty="0">
                <a:latin typeface="Times-Roman"/>
              </a:rPr>
              <a:t>This looks only marginally interesting until we realize that </a:t>
            </a:r>
            <a:r>
              <a:rPr lang="en-US" i="1" dirty="0">
                <a:latin typeface="Times-Italic"/>
              </a:rPr>
              <a:t>V</a:t>
            </a:r>
            <a:r>
              <a:rPr lang="en-US" dirty="0">
                <a:latin typeface="Times-Roman"/>
              </a:rPr>
              <a:t>/</a:t>
            </a:r>
            <a:r>
              <a:rPr lang="en-US" i="1" dirty="0">
                <a:latin typeface="Times-Italic"/>
              </a:rPr>
              <a:t>u</a:t>
            </a:r>
            <a:r>
              <a:rPr lang="en-US" dirty="0">
                <a:latin typeface="Times-Roman"/>
              </a:rPr>
              <a:t>* is directly related to</a:t>
            </a:r>
          </a:p>
          <a:p>
            <a:r>
              <a:rPr lang="en-US" dirty="0">
                <a:latin typeface="Times-Roman"/>
              </a:rPr>
              <a:t>the Darcy friction factor</a:t>
            </a:r>
            <a:endParaRPr lang="en-US" dirty="0">
              <a:solidFill>
                <a:srgbClr val="231F20"/>
              </a:solidFill>
              <a:latin typeface="Times-Roman"/>
            </a:endParaRPr>
          </a:p>
          <a:p>
            <a:endParaRPr lang="es-ES" dirty="0">
              <a:solidFill>
                <a:srgbClr val="231F20"/>
              </a:solidFill>
              <a:latin typeface="Times-Roman"/>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700" y="2634548"/>
            <a:ext cx="2975610" cy="86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199726" y="3657600"/>
            <a:ext cx="8337974" cy="369332"/>
          </a:xfrm>
          <a:prstGeom prst="rect">
            <a:avLst/>
          </a:prstGeom>
        </p:spPr>
        <p:txBody>
          <a:bodyPr wrap="square">
            <a:spAutoFit/>
          </a:bodyPr>
          <a:lstStyle/>
          <a:p>
            <a:r>
              <a:rPr lang="en-US" dirty="0">
                <a:solidFill>
                  <a:srgbClr val="231F20"/>
                </a:solidFill>
                <a:latin typeface="Times-Roman"/>
              </a:rPr>
              <a:t>Moreover, the argument of the logarithm in </a:t>
            </a:r>
            <a:r>
              <a:rPr lang="en-US" dirty="0" smtClean="0">
                <a:solidFill>
                  <a:srgbClr val="231F20"/>
                </a:solidFill>
                <a:latin typeface="Times-Roman"/>
              </a:rPr>
              <a:t>the equation </a:t>
            </a:r>
            <a:r>
              <a:rPr lang="en-US" dirty="0">
                <a:solidFill>
                  <a:srgbClr val="231F20"/>
                </a:solidFill>
                <a:latin typeface="Times-Roman"/>
              </a:rPr>
              <a:t>is equivalent to</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0" y="4226242"/>
            <a:ext cx="3489008" cy="691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915" y="5602605"/>
            <a:ext cx="4065270" cy="796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199726" y="4800600"/>
            <a:ext cx="8337974" cy="923330"/>
          </a:xfrm>
          <a:prstGeom prst="rect">
            <a:avLst/>
          </a:prstGeom>
        </p:spPr>
        <p:txBody>
          <a:bodyPr wrap="square">
            <a:spAutoFit/>
          </a:bodyPr>
          <a:lstStyle/>
          <a:p>
            <a:r>
              <a:rPr lang="en-US" dirty="0">
                <a:solidFill>
                  <a:srgbClr val="231F20"/>
                </a:solidFill>
                <a:latin typeface="Times-Roman"/>
              </a:rPr>
              <a:t>Introducing </a:t>
            </a:r>
            <a:r>
              <a:rPr lang="en-US" dirty="0" smtClean="0">
                <a:solidFill>
                  <a:srgbClr val="231F20"/>
                </a:solidFill>
                <a:latin typeface="Times-Roman"/>
              </a:rPr>
              <a:t>(</a:t>
            </a:r>
            <a:r>
              <a:rPr lang="en-US" dirty="0">
                <a:solidFill>
                  <a:srgbClr val="231F20"/>
                </a:solidFill>
                <a:latin typeface="Times-Roman"/>
              </a:rPr>
              <a:t>3</a:t>
            </a:r>
            <a:r>
              <a:rPr lang="en-US" dirty="0" smtClean="0">
                <a:solidFill>
                  <a:srgbClr val="231F20"/>
                </a:solidFill>
                <a:latin typeface="Times-Roman"/>
              </a:rPr>
              <a:t>) </a:t>
            </a:r>
            <a:r>
              <a:rPr lang="en-US" dirty="0">
                <a:solidFill>
                  <a:srgbClr val="231F20"/>
                </a:solidFill>
                <a:latin typeface="Times-Roman"/>
              </a:rPr>
              <a:t>and </a:t>
            </a:r>
            <a:r>
              <a:rPr lang="en-US" dirty="0" smtClean="0">
                <a:solidFill>
                  <a:srgbClr val="231F20"/>
                </a:solidFill>
                <a:latin typeface="Times-Roman"/>
              </a:rPr>
              <a:t>(</a:t>
            </a:r>
            <a:r>
              <a:rPr lang="en-US" dirty="0">
                <a:solidFill>
                  <a:srgbClr val="231F20"/>
                </a:solidFill>
                <a:latin typeface="Times-Roman"/>
              </a:rPr>
              <a:t>2</a:t>
            </a:r>
            <a:r>
              <a:rPr lang="en-US" dirty="0" smtClean="0">
                <a:solidFill>
                  <a:srgbClr val="231F20"/>
                </a:solidFill>
                <a:latin typeface="Times-Roman"/>
              </a:rPr>
              <a:t>) </a:t>
            </a:r>
            <a:r>
              <a:rPr lang="en-US" dirty="0">
                <a:solidFill>
                  <a:srgbClr val="231F20"/>
                </a:solidFill>
                <a:latin typeface="Times-Roman"/>
              </a:rPr>
              <a:t>into Eq. </a:t>
            </a:r>
            <a:r>
              <a:rPr lang="en-US" dirty="0" smtClean="0">
                <a:solidFill>
                  <a:srgbClr val="231F20"/>
                </a:solidFill>
                <a:latin typeface="Times-Roman"/>
              </a:rPr>
              <a:t>(</a:t>
            </a:r>
            <a:r>
              <a:rPr lang="en-US" dirty="0">
                <a:solidFill>
                  <a:srgbClr val="231F20"/>
                </a:solidFill>
                <a:latin typeface="Times-Roman"/>
              </a:rPr>
              <a:t>1</a:t>
            </a:r>
            <a:r>
              <a:rPr lang="en-US" dirty="0" smtClean="0">
                <a:solidFill>
                  <a:srgbClr val="231F20"/>
                </a:solidFill>
                <a:latin typeface="Times-Roman"/>
              </a:rPr>
              <a:t>), </a:t>
            </a:r>
            <a:r>
              <a:rPr lang="en-US" dirty="0">
                <a:solidFill>
                  <a:srgbClr val="231F20"/>
                </a:solidFill>
                <a:latin typeface="Times-Roman"/>
              </a:rPr>
              <a:t>changing to a base-10 logarithm, and rearranging,</a:t>
            </a:r>
          </a:p>
          <a:p>
            <a:r>
              <a:rPr lang="en-US" dirty="0">
                <a:solidFill>
                  <a:srgbClr val="231F20"/>
                </a:solidFill>
                <a:latin typeface="Times-Roman"/>
              </a:rPr>
              <a:t>we obtain</a:t>
            </a:r>
            <a:endParaRPr lang="en-US" dirty="0"/>
          </a:p>
        </p:txBody>
      </p:sp>
      <p:sp>
        <p:nvSpPr>
          <p:cNvPr id="8" name="7 CuadroTexto"/>
          <p:cNvSpPr txBox="1"/>
          <p:nvPr/>
        </p:nvSpPr>
        <p:spPr>
          <a:xfrm>
            <a:off x="6842728" y="2884291"/>
            <a:ext cx="442750" cy="369332"/>
          </a:xfrm>
          <a:prstGeom prst="rect">
            <a:avLst/>
          </a:prstGeom>
          <a:noFill/>
        </p:spPr>
        <p:txBody>
          <a:bodyPr wrap="none" rtlCol="0">
            <a:spAutoFit/>
          </a:bodyPr>
          <a:lstStyle/>
          <a:p>
            <a:r>
              <a:rPr lang="en-US" dirty="0" smtClean="0"/>
              <a:t>(2)</a:t>
            </a:r>
            <a:endParaRPr lang="en-US" dirty="0"/>
          </a:p>
        </p:txBody>
      </p:sp>
      <p:sp>
        <p:nvSpPr>
          <p:cNvPr id="9" name="8 CuadroTexto"/>
          <p:cNvSpPr txBox="1"/>
          <p:nvPr/>
        </p:nvSpPr>
        <p:spPr>
          <a:xfrm>
            <a:off x="6941185" y="4387334"/>
            <a:ext cx="442750"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val="121189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50920" y="1926234"/>
            <a:ext cx="2963430" cy="1575066"/>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3630907" y="1419508"/>
            <a:ext cx="3037205" cy="565150"/>
          </a:xfrm>
          <a:prstGeom prst="rect">
            <a:avLst/>
          </a:prstGeom>
        </p:spPr>
        <p:txBody>
          <a:bodyPr vert="horz" wrap="square" lIns="0" tIns="0" rIns="0" bIns="0" rtlCol="0">
            <a:noAutofit/>
          </a:bodyPr>
          <a:lstStyle/>
          <a:p>
            <a:pPr marL="12700">
              <a:lnSpc>
                <a:spcPct val="100000"/>
              </a:lnSpc>
            </a:pPr>
            <a:r>
              <a:rPr sz="3500" spc="-254" dirty="0" smtClean="0">
                <a:solidFill>
                  <a:srgbClr val="231F20"/>
                </a:solidFill>
                <a:latin typeface="Times New Roman"/>
                <a:cs typeface="Times New Roman"/>
              </a:rPr>
              <a:t>A</a:t>
            </a:r>
            <a:r>
              <a:rPr sz="3500" spc="0" dirty="0" smtClean="0">
                <a:solidFill>
                  <a:srgbClr val="231F20"/>
                </a:solidFill>
                <a:latin typeface="Times New Roman"/>
                <a:cs typeface="Times New Roman"/>
              </a:rPr>
              <a:t>v</a:t>
            </a:r>
            <a:r>
              <a:rPr sz="3500" spc="-5" dirty="0" smtClean="0">
                <a:solidFill>
                  <a:srgbClr val="231F20"/>
                </a:solidFill>
                <a:latin typeface="Times New Roman"/>
                <a:cs typeface="Times New Roman"/>
              </a:rPr>
              <a:t>erag</a:t>
            </a:r>
            <a:r>
              <a:rPr sz="3500" spc="0" dirty="0" smtClean="0">
                <a:solidFill>
                  <a:srgbClr val="231F20"/>
                </a:solidFill>
                <a:latin typeface="Times New Roman"/>
                <a:cs typeface="Times New Roman"/>
              </a:rPr>
              <a:t>e</a:t>
            </a:r>
            <a:r>
              <a:rPr sz="3500" spc="-15" dirty="0" smtClean="0">
                <a:solidFill>
                  <a:srgbClr val="231F20"/>
                </a:solidFill>
                <a:latin typeface="Times New Roman"/>
                <a:cs typeface="Times New Roman"/>
              </a:rPr>
              <a:t> </a:t>
            </a:r>
            <a:r>
              <a:rPr sz="3500" spc="-5" dirty="0" smtClean="0">
                <a:solidFill>
                  <a:srgbClr val="231F20"/>
                </a:solidFill>
                <a:latin typeface="Times New Roman"/>
                <a:cs typeface="Times New Roman"/>
              </a:rPr>
              <a:t>velocity</a:t>
            </a:r>
            <a:endParaRPr sz="3500">
              <a:latin typeface="Times New Roman"/>
              <a:cs typeface="Times New Roman"/>
            </a:endParaRPr>
          </a:p>
        </p:txBody>
      </p:sp>
      <p:sp>
        <p:nvSpPr>
          <p:cNvPr id="4" name="object 4"/>
          <p:cNvSpPr/>
          <p:nvPr/>
        </p:nvSpPr>
        <p:spPr>
          <a:xfrm>
            <a:off x="1791449" y="3778389"/>
            <a:ext cx="7038162" cy="1167587"/>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a:t>
            </a:r>
            <a:endParaRPr sz="2700" dirty="0">
              <a:latin typeface="Times New Roman"/>
              <a:cs typeface="Times New Roman"/>
            </a:endParaRPr>
          </a:p>
        </p:txBody>
      </p:sp>
      <p:sp>
        <p:nvSpPr>
          <p:cNvPr id="5" name="4 Rectángulo"/>
          <p:cNvSpPr/>
          <p:nvPr/>
        </p:nvSpPr>
        <p:spPr>
          <a:xfrm>
            <a:off x="1155700" y="1245870"/>
            <a:ext cx="8763000" cy="923330"/>
          </a:xfrm>
          <a:prstGeom prst="rect">
            <a:avLst/>
          </a:prstGeom>
        </p:spPr>
        <p:txBody>
          <a:bodyPr wrap="square">
            <a:spAutoFit/>
          </a:bodyPr>
          <a:lstStyle/>
          <a:p>
            <a:r>
              <a:rPr lang="en-US" dirty="0" smtClean="0">
                <a:solidFill>
                  <a:srgbClr val="231F20"/>
                </a:solidFill>
                <a:latin typeface="Times-Roman"/>
              </a:rPr>
              <a:t>Turbulent Flow Solution</a:t>
            </a:r>
          </a:p>
          <a:p>
            <a:endParaRPr lang="en-US" dirty="0">
              <a:solidFill>
                <a:srgbClr val="231F20"/>
              </a:solidFill>
              <a:latin typeface="Times-Roman"/>
            </a:endParaRPr>
          </a:p>
          <a:p>
            <a:r>
              <a:rPr lang="en-US" dirty="0">
                <a:latin typeface="Times-Roman"/>
              </a:rPr>
              <a:t>For a </a:t>
            </a:r>
            <a:r>
              <a:rPr lang="en-US" dirty="0" smtClean="0">
                <a:latin typeface="Times-Roman"/>
              </a:rPr>
              <a:t>horizontal pipe</a:t>
            </a:r>
            <a:r>
              <a:rPr lang="en-US" dirty="0" smtClean="0">
                <a:latin typeface="Times-Roman"/>
              </a:rPr>
              <a:t>, An approximation could f=(100Re)</a:t>
            </a:r>
            <a:r>
              <a:rPr lang="en-US" baseline="30000" dirty="0" smtClean="0">
                <a:latin typeface="Times-Roman"/>
              </a:rPr>
              <a:t>-1/4</a:t>
            </a:r>
            <a:endParaRPr lang="es-ES" baseline="30000" dirty="0">
              <a:solidFill>
                <a:srgbClr val="231F20"/>
              </a:solidFill>
              <a:latin typeface="Times-Roman"/>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00" y="2633186"/>
            <a:ext cx="5029200" cy="743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195" y="3870008"/>
            <a:ext cx="3583305"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308100" y="4387334"/>
            <a:ext cx="1584665" cy="369332"/>
          </a:xfrm>
          <a:prstGeom prst="rect">
            <a:avLst/>
          </a:prstGeom>
        </p:spPr>
        <p:txBody>
          <a:bodyPr wrap="none">
            <a:spAutoFit/>
          </a:bodyPr>
          <a:lstStyle/>
          <a:p>
            <a:r>
              <a:rPr lang="en-US" dirty="0"/>
              <a:t>Introducing </a:t>
            </a:r>
            <a:r>
              <a:rPr lang="en-US" i="1" dirty="0" smtClean="0"/>
              <a:t>Q=</a:t>
            </a:r>
            <a:endParaRPr lang="en-US" dirty="0"/>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172" y="4343400"/>
            <a:ext cx="962244" cy="404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370553" y="5105400"/>
            <a:ext cx="3044423" cy="369332"/>
          </a:xfrm>
          <a:prstGeom prst="rect">
            <a:avLst/>
          </a:prstGeom>
        </p:spPr>
        <p:txBody>
          <a:bodyPr wrap="none">
            <a:spAutoFit/>
          </a:bodyPr>
          <a:lstStyle/>
          <a:p>
            <a:r>
              <a:rPr lang="en-US" dirty="0">
                <a:latin typeface="Times-Roman"/>
              </a:rPr>
              <a:t>we obtain the alternate form</a:t>
            </a:r>
            <a:endParaRPr lang="en-US" dirty="0"/>
          </a:p>
        </p:txBody>
      </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4908" y="5770245"/>
            <a:ext cx="3489008" cy="46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488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(Colebrook’s</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equation)</a:t>
            </a:r>
            <a:endParaRPr sz="2700" dirty="0">
              <a:latin typeface="Times New Roman"/>
              <a:cs typeface="Times New Roman"/>
            </a:endParaRPr>
          </a:p>
        </p:txBody>
      </p:sp>
      <p:sp>
        <p:nvSpPr>
          <p:cNvPr id="3" name="object 3"/>
          <p:cNvSpPr/>
          <p:nvPr/>
        </p:nvSpPr>
        <p:spPr>
          <a:xfrm>
            <a:off x="1003299" y="6019800"/>
            <a:ext cx="7112241" cy="794194"/>
          </a:xfrm>
          <a:prstGeom prst="rect">
            <a:avLst/>
          </a:prstGeom>
          <a:blipFill>
            <a:blip r:embed="rId2" cstate="print"/>
            <a:stretch>
              <a:fillRect/>
            </a:stretch>
          </a:blipFill>
        </p:spPr>
        <p:txBody>
          <a:bodyPr wrap="square" lIns="0" tIns="0" rIns="0" bIns="0" rtlCol="0">
            <a:noAutofit/>
          </a:bodyPr>
          <a:lstStyle/>
          <a:p>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1445741"/>
            <a:ext cx="33147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981450" y="1641807"/>
            <a:ext cx="6711950" cy="3970318"/>
          </a:xfrm>
          <a:prstGeom prst="rect">
            <a:avLst/>
          </a:prstGeom>
        </p:spPr>
        <p:txBody>
          <a:bodyPr wrap="square">
            <a:spAutoFit/>
          </a:bodyPr>
          <a:lstStyle/>
          <a:p>
            <a:r>
              <a:rPr lang="en-US" dirty="0" smtClean="0"/>
              <a:t>Note that the velocity profile is parabolic in </a:t>
            </a:r>
            <a:r>
              <a:rPr lang="en-US" dirty="0" err="1" smtClean="0"/>
              <a:t>laminarflow</a:t>
            </a:r>
            <a:r>
              <a:rPr lang="en-US" dirty="0" smtClean="0"/>
              <a:t> but is much fuller in turbulent flow, with a sharp drop near the pipe wall. </a:t>
            </a:r>
          </a:p>
          <a:p>
            <a:r>
              <a:rPr lang="en-US" dirty="0" smtClean="0"/>
              <a:t>Turbulent flow along a wall can be considered to consist of four regions, characterized by the distance from the wall. </a:t>
            </a:r>
          </a:p>
          <a:p>
            <a:r>
              <a:rPr lang="en-US" dirty="0" smtClean="0"/>
              <a:t>The very thin layer next to the wall where viscous effects are dominant is the viscous (or laminar or linear or wall) </a:t>
            </a:r>
            <a:r>
              <a:rPr lang="en-US" dirty="0" err="1" smtClean="0"/>
              <a:t>sublayer</a:t>
            </a:r>
            <a:r>
              <a:rPr lang="en-US" dirty="0" smtClean="0"/>
              <a:t>. The velocity profile in this layer is very nearly linear, and the flow is streamlined. The buffer layer, in which turbulent effects are becoming significant, but the flow is still dominated by viscous effects. Above the buffer layer is the overlap (or transition) layer, also called the inertial </a:t>
            </a:r>
            <a:r>
              <a:rPr lang="en-US" dirty="0" err="1" smtClean="0"/>
              <a:t>sublayer</a:t>
            </a:r>
            <a:r>
              <a:rPr lang="en-US" dirty="0" smtClean="0"/>
              <a:t>, in which the turbulent effects are much more significant, but still not dominant. Above that is the outer (or turbulent) layer in the remaining part of the flow in which turbulent effects dominate over molecular diffusion (viscous) effects.</a:t>
            </a:r>
            <a:endParaRPr lang="es-ES" dirty="0"/>
          </a:p>
        </p:txBody>
      </p:sp>
    </p:spTree>
    <p:extLst>
      <p:ext uri="{BB962C8B-B14F-4D97-AF65-F5344CB8AC3E}">
        <p14:creationId xmlns:p14="http://schemas.microsoft.com/office/powerpoint/2010/main" val="340150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pipes (Colebrook’s</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equation)</a:t>
            </a:r>
            <a:endParaRPr sz="2700" dirty="0">
              <a:latin typeface="Times New Roman"/>
              <a:cs typeface="Times New Roman"/>
            </a:endParaRPr>
          </a:p>
        </p:txBody>
      </p:sp>
      <p:sp>
        <p:nvSpPr>
          <p:cNvPr id="5" name="4 Rectángulo"/>
          <p:cNvSpPr/>
          <p:nvPr/>
        </p:nvSpPr>
        <p:spPr>
          <a:xfrm>
            <a:off x="1155700" y="1752600"/>
            <a:ext cx="7772400" cy="1477328"/>
          </a:xfrm>
          <a:prstGeom prst="rect">
            <a:avLst/>
          </a:prstGeom>
        </p:spPr>
        <p:txBody>
          <a:bodyPr wrap="square">
            <a:spAutoFit/>
          </a:bodyPr>
          <a:lstStyle/>
          <a:p>
            <a:r>
              <a:rPr lang="en-US" dirty="0" smtClean="0"/>
              <a:t>The experimental results obtained are presented in tabular, graphical, and functional forms obtained by curve-fitting experimental data. In 1939, Cyril F. Colebrook (1910–1997) combined the available data for transition and turbulent flow in smooth as well as rough pipes into the following implicit</a:t>
            </a:r>
          </a:p>
          <a:p>
            <a:r>
              <a:rPr lang="en-US" dirty="0" smtClean="0"/>
              <a:t>relation known as the Colebrook equation:</a:t>
            </a:r>
            <a:endParaRPr lang="es-E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775" y="3733800"/>
            <a:ext cx="403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520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a:t>
            </a:r>
            <a:r>
              <a:rPr sz="2700" spc="0" dirty="0" smtClean="0">
                <a:solidFill>
                  <a:srgbClr val="231F20"/>
                </a:solidFill>
                <a:latin typeface="Times New Roman"/>
                <a:cs typeface="Times New Roman"/>
              </a:rPr>
              <a:t>pipes</a:t>
            </a:r>
            <a:endParaRPr sz="2700" dirty="0">
              <a:latin typeface="Times New Roman"/>
              <a:cs typeface="Times New Roman"/>
            </a:endParaRPr>
          </a:p>
        </p:txBody>
      </p:sp>
      <p:sp>
        <p:nvSpPr>
          <p:cNvPr id="5" name="4 Rectángulo"/>
          <p:cNvSpPr/>
          <p:nvPr/>
        </p:nvSpPr>
        <p:spPr>
          <a:xfrm>
            <a:off x="546100" y="1524000"/>
            <a:ext cx="9601200" cy="3693319"/>
          </a:xfrm>
          <a:prstGeom prst="rect">
            <a:avLst/>
          </a:prstGeom>
        </p:spPr>
        <p:txBody>
          <a:bodyPr wrap="square">
            <a:spAutoFit/>
          </a:bodyPr>
          <a:lstStyle/>
          <a:p>
            <a:r>
              <a:rPr lang="en-US" dirty="0" smtClean="0"/>
              <a:t>We </a:t>
            </a:r>
            <a:r>
              <a:rPr lang="en-US" dirty="0"/>
              <a:t>usually encounter three </a:t>
            </a:r>
            <a:r>
              <a:rPr lang="en-US" dirty="0" smtClean="0"/>
              <a:t>types of problems, the </a:t>
            </a:r>
            <a:r>
              <a:rPr lang="en-US" dirty="0"/>
              <a:t>fluid and the roughness of the pipe are assumed to be </a:t>
            </a:r>
            <a:r>
              <a:rPr lang="en-US" dirty="0" smtClean="0"/>
              <a:t>specified in </a:t>
            </a:r>
            <a:r>
              <a:rPr lang="en-US" dirty="0"/>
              <a:t>all </a:t>
            </a:r>
            <a:r>
              <a:rPr lang="en-US" dirty="0" smtClean="0"/>
              <a:t>cases.</a:t>
            </a:r>
          </a:p>
          <a:p>
            <a:endParaRPr lang="en-US" dirty="0" smtClean="0"/>
          </a:p>
          <a:p>
            <a:r>
              <a:rPr lang="en-US" dirty="0"/>
              <a:t>1. </a:t>
            </a:r>
            <a:r>
              <a:rPr lang="en-US" dirty="0" smtClean="0"/>
              <a:t>Determining </a:t>
            </a:r>
            <a:r>
              <a:rPr lang="en-US" dirty="0"/>
              <a:t>the pressure drop (or head loss) when the pipe length </a:t>
            </a:r>
            <a:r>
              <a:rPr lang="en-US" dirty="0" smtClean="0"/>
              <a:t>and diameter </a:t>
            </a:r>
            <a:r>
              <a:rPr lang="en-US" dirty="0"/>
              <a:t>are given for a specified flow rate (or velocity</a:t>
            </a:r>
            <a:r>
              <a:rPr lang="en-US" dirty="0" smtClean="0"/>
              <a:t>).</a:t>
            </a:r>
            <a:endParaRPr lang="en-US" dirty="0"/>
          </a:p>
          <a:p>
            <a:r>
              <a:rPr lang="en-US" dirty="0"/>
              <a:t>2. Determining the flow rate when the pipe length and diameter are </a:t>
            </a:r>
            <a:r>
              <a:rPr lang="en-US" dirty="0" smtClean="0"/>
              <a:t>given for </a:t>
            </a:r>
            <a:r>
              <a:rPr lang="en-US" dirty="0"/>
              <a:t>a specified pressure drop (or head loss</a:t>
            </a:r>
            <a:r>
              <a:rPr lang="en-US" dirty="0" smtClean="0"/>
              <a:t>).</a:t>
            </a:r>
            <a:endParaRPr lang="en-US" dirty="0"/>
          </a:p>
          <a:p>
            <a:r>
              <a:rPr lang="en-US" dirty="0"/>
              <a:t>3. Determining the pipe diameter when the pipe length and flow rate </a:t>
            </a:r>
            <a:r>
              <a:rPr lang="en-US" dirty="0" smtClean="0"/>
              <a:t>are given </a:t>
            </a:r>
            <a:r>
              <a:rPr lang="en-US" dirty="0"/>
              <a:t>for a specified pressure drop (or head loss</a:t>
            </a:r>
            <a:r>
              <a:rPr lang="en-US" dirty="0" smtClean="0"/>
              <a:t>).</a:t>
            </a:r>
          </a:p>
          <a:p>
            <a:endParaRPr lang="en-US" dirty="0"/>
          </a:p>
          <a:p>
            <a:r>
              <a:rPr lang="en-US" dirty="0"/>
              <a:t>Problems of the first type are straightforward and can be solved </a:t>
            </a:r>
            <a:r>
              <a:rPr lang="en-US" dirty="0" smtClean="0"/>
              <a:t>directly by </a:t>
            </a:r>
            <a:r>
              <a:rPr lang="en-US" dirty="0"/>
              <a:t>using the Moody chart</a:t>
            </a:r>
            <a:r>
              <a:rPr lang="en-US" dirty="0" smtClean="0"/>
              <a:t>.</a:t>
            </a:r>
          </a:p>
          <a:p>
            <a:endParaRPr lang="en-US" dirty="0"/>
          </a:p>
          <a:p>
            <a:r>
              <a:rPr lang="en-US" dirty="0"/>
              <a:t>Problems of the </a:t>
            </a:r>
            <a:r>
              <a:rPr lang="en-US" i="1" dirty="0"/>
              <a:t>second type </a:t>
            </a:r>
            <a:r>
              <a:rPr lang="en-US" dirty="0"/>
              <a:t>and </a:t>
            </a:r>
            <a:r>
              <a:rPr lang="en-US" i="1" dirty="0"/>
              <a:t>third type </a:t>
            </a:r>
            <a:r>
              <a:rPr lang="en-US" dirty="0" smtClean="0"/>
              <a:t>are commonly </a:t>
            </a:r>
            <a:r>
              <a:rPr lang="en-US" dirty="0"/>
              <a:t>encountered in engineering design</a:t>
            </a:r>
            <a:endParaRPr lang="es-ES" dirty="0"/>
          </a:p>
        </p:txBody>
      </p:sp>
    </p:spTree>
    <p:extLst>
      <p:ext uri="{BB962C8B-B14F-4D97-AF65-F5344CB8AC3E}">
        <p14:creationId xmlns:p14="http://schemas.microsoft.com/office/powerpoint/2010/main" val="2332577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2900" y="609600"/>
            <a:ext cx="6502640" cy="1272540"/>
          </a:xfrm>
          <a:prstGeom prst="rect">
            <a:avLst/>
          </a:prstGeom>
        </p:spPr>
        <p:txBody>
          <a:bodyPr vert="horz" wrap="square" lIns="0" tIns="0" rIns="0" bIns="0" rtlCol="0">
            <a:noAutofit/>
          </a:bodyPr>
          <a:lstStyle/>
          <a:p>
            <a:pPr marL="12700" marR="12700" indent="635" algn="ctr">
              <a:lnSpc>
                <a:spcPct val="100800"/>
              </a:lnSpc>
            </a:pPr>
            <a:r>
              <a:rPr sz="2700" dirty="0" smtClean="0">
                <a:solidFill>
                  <a:srgbClr val="231F20"/>
                </a:solidFill>
                <a:latin typeface="Times New Roman"/>
                <a:cs typeface="Times New Roman"/>
              </a:rPr>
              <a:t>Turbulent</a:t>
            </a:r>
            <a:r>
              <a:rPr sz="2700" spc="-20" dirty="0" smtClean="0">
                <a:solidFill>
                  <a:srgbClr val="231F20"/>
                </a:solidFill>
                <a:latin typeface="Times New Roman"/>
                <a:cs typeface="Times New Roman"/>
              </a:rPr>
              <a:t> </a:t>
            </a:r>
            <a:r>
              <a:rPr sz="2700" spc="0" dirty="0" smtClean="0">
                <a:solidFill>
                  <a:srgbClr val="231F20"/>
                </a:solidFill>
                <a:latin typeface="Times New Roman"/>
                <a:cs typeface="Times New Roman"/>
              </a:rPr>
              <a:t>flow</a:t>
            </a:r>
            <a:r>
              <a:rPr sz="2700" spc="15" dirty="0" smtClean="0">
                <a:solidFill>
                  <a:srgbClr val="231F20"/>
                </a:solidFill>
                <a:latin typeface="Times New Roman"/>
                <a:cs typeface="Times New Roman"/>
              </a:rPr>
              <a:t> </a:t>
            </a:r>
            <a:r>
              <a:rPr sz="2700" spc="0" dirty="0" smtClean="0">
                <a:solidFill>
                  <a:srgbClr val="231F20"/>
                </a:solidFill>
                <a:latin typeface="Times New Roman"/>
                <a:cs typeface="Times New Roman"/>
              </a:rPr>
              <a:t>and Roughness</a:t>
            </a:r>
            <a:r>
              <a:rPr sz="2700" spc="-35" dirty="0" smtClean="0">
                <a:solidFill>
                  <a:srgbClr val="231F20"/>
                </a:solidFill>
                <a:latin typeface="Times New Roman"/>
                <a:cs typeface="Times New Roman"/>
              </a:rPr>
              <a:t> </a:t>
            </a:r>
            <a:r>
              <a:rPr sz="2700" spc="0" dirty="0" smtClean="0">
                <a:solidFill>
                  <a:srgbClr val="231F20"/>
                </a:solidFill>
                <a:latin typeface="Times New Roman"/>
                <a:cs typeface="Times New Roman"/>
              </a:rPr>
              <a:t>of </a:t>
            </a:r>
            <a:r>
              <a:rPr sz="2700" spc="0" dirty="0" smtClean="0">
                <a:solidFill>
                  <a:srgbClr val="231F20"/>
                </a:solidFill>
                <a:latin typeface="Times New Roman"/>
                <a:cs typeface="Times New Roman"/>
              </a:rPr>
              <a:t>pipes</a:t>
            </a:r>
            <a:endParaRPr sz="2700" dirty="0">
              <a:latin typeface="Times New Roman"/>
              <a:cs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99" y="1882140"/>
            <a:ext cx="6505787" cy="861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670086" y="1509241"/>
            <a:ext cx="2618987" cy="369332"/>
          </a:xfrm>
          <a:prstGeom prst="rect">
            <a:avLst/>
          </a:prstGeom>
        </p:spPr>
        <p:txBody>
          <a:bodyPr wrap="none">
            <a:spAutoFit/>
          </a:bodyPr>
          <a:lstStyle/>
          <a:p>
            <a:r>
              <a:rPr lang="en-US" dirty="0"/>
              <a:t>Problems of the first type </a:t>
            </a:r>
          </a:p>
        </p:txBody>
      </p:sp>
      <p:sp>
        <p:nvSpPr>
          <p:cNvPr id="4" name="3 Rectángulo"/>
          <p:cNvSpPr/>
          <p:nvPr/>
        </p:nvSpPr>
        <p:spPr>
          <a:xfrm>
            <a:off x="774700" y="3048000"/>
            <a:ext cx="2921762" cy="369332"/>
          </a:xfrm>
          <a:prstGeom prst="rect">
            <a:avLst/>
          </a:prstGeom>
        </p:spPr>
        <p:txBody>
          <a:bodyPr wrap="none">
            <a:spAutoFit/>
          </a:bodyPr>
          <a:lstStyle/>
          <a:p>
            <a:r>
              <a:rPr lang="en-US" dirty="0"/>
              <a:t>Problems of the second type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3562350"/>
            <a:ext cx="6742299"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927100" y="4724400"/>
            <a:ext cx="2652842" cy="369332"/>
          </a:xfrm>
          <a:prstGeom prst="rect">
            <a:avLst/>
          </a:prstGeom>
        </p:spPr>
        <p:txBody>
          <a:bodyPr wrap="none">
            <a:spAutoFit/>
          </a:bodyPr>
          <a:lstStyle/>
          <a:p>
            <a:r>
              <a:rPr lang="en-US" dirty="0"/>
              <a:t>Problems of </a:t>
            </a:r>
            <a:r>
              <a:rPr lang="en-US" dirty="0" smtClean="0"/>
              <a:t>the third </a:t>
            </a:r>
            <a:r>
              <a:rPr lang="en-US" dirty="0"/>
              <a:t>type</a:t>
            </a: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156" y="5399313"/>
            <a:ext cx="638313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427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16810" y="547824"/>
            <a:ext cx="3513454" cy="684530"/>
          </a:xfrm>
          <a:prstGeom prst="rect">
            <a:avLst/>
          </a:prstGeom>
        </p:spPr>
        <p:txBody>
          <a:bodyPr vert="horz" wrap="square" lIns="0" tIns="0" rIns="0" bIns="0" rtlCol="0">
            <a:noAutofit/>
          </a:bodyPr>
          <a:lstStyle/>
          <a:p>
            <a:pPr marL="12700">
              <a:lnSpc>
                <a:spcPct val="100000"/>
              </a:lnSpc>
            </a:pPr>
            <a:r>
              <a:rPr sz="4250" dirty="0" smtClean="0">
                <a:solidFill>
                  <a:srgbClr val="231F20"/>
                </a:solidFill>
                <a:latin typeface="Times New Roman"/>
                <a:cs typeface="Times New Roman"/>
              </a:rPr>
              <a:t>Moody</a:t>
            </a:r>
            <a:r>
              <a:rPr sz="4250" spc="-35" dirty="0" smtClean="0">
                <a:solidFill>
                  <a:srgbClr val="231F20"/>
                </a:solidFill>
                <a:latin typeface="Times New Roman"/>
                <a:cs typeface="Times New Roman"/>
              </a:rPr>
              <a:t> </a:t>
            </a:r>
            <a:r>
              <a:rPr sz="4250" spc="0" dirty="0" smtClean="0">
                <a:solidFill>
                  <a:srgbClr val="231F20"/>
                </a:solidFill>
                <a:latin typeface="Times New Roman"/>
                <a:cs typeface="Times New Roman"/>
              </a:rPr>
              <a:t>diagram</a:t>
            </a:r>
            <a:endParaRPr sz="4250">
              <a:latin typeface="Times New Roman"/>
              <a:cs typeface="Times New Roman"/>
            </a:endParaRPr>
          </a:p>
        </p:txBody>
      </p:sp>
      <p:sp>
        <p:nvSpPr>
          <p:cNvPr id="3" name="object 3"/>
          <p:cNvSpPr/>
          <p:nvPr/>
        </p:nvSpPr>
        <p:spPr>
          <a:xfrm>
            <a:off x="930137" y="1249862"/>
            <a:ext cx="8686799" cy="63246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58943" y="1936376"/>
            <a:ext cx="4975411" cy="4098663"/>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441094" y="3395230"/>
            <a:ext cx="1709653" cy="0"/>
          </a:xfrm>
          <a:custGeom>
            <a:avLst/>
            <a:gdLst/>
            <a:ahLst/>
            <a:cxnLst/>
            <a:rect l="l" t="t" r="r" b="b"/>
            <a:pathLst>
              <a:path w="1709653">
                <a:moveTo>
                  <a:pt x="0" y="0"/>
                </a:moveTo>
                <a:lnTo>
                  <a:pt x="1709653" y="0"/>
                </a:lnTo>
              </a:path>
            </a:pathLst>
          </a:custGeom>
          <a:ln w="37633">
            <a:solidFill>
              <a:srgbClr val="343434"/>
            </a:solidFill>
          </a:ln>
        </p:spPr>
        <p:txBody>
          <a:bodyPr wrap="square" lIns="0" tIns="0" rIns="0" bIns="0" rtlCol="0">
            <a:noAutofit/>
          </a:bodyPr>
          <a:lstStyle/>
          <a:p>
            <a:endParaRPr/>
          </a:p>
        </p:txBody>
      </p:sp>
      <p:sp>
        <p:nvSpPr>
          <p:cNvPr id="4" name="object 4"/>
          <p:cNvSpPr/>
          <p:nvPr/>
        </p:nvSpPr>
        <p:spPr>
          <a:xfrm>
            <a:off x="6199135" y="3053825"/>
            <a:ext cx="0" cy="709692"/>
          </a:xfrm>
          <a:custGeom>
            <a:avLst/>
            <a:gdLst/>
            <a:ahLst/>
            <a:cxnLst/>
            <a:rect l="l" t="t" r="r" b="b"/>
            <a:pathLst>
              <a:path h="709692">
                <a:moveTo>
                  <a:pt x="0" y="709692"/>
                </a:moveTo>
                <a:lnTo>
                  <a:pt x="0" y="0"/>
                </a:lnTo>
              </a:path>
            </a:pathLst>
          </a:custGeom>
          <a:ln w="10752">
            <a:solidFill>
              <a:srgbClr val="1F1F1F"/>
            </a:solidFill>
          </a:ln>
        </p:spPr>
        <p:txBody>
          <a:bodyPr wrap="square" lIns="0" tIns="0" rIns="0" bIns="0" rtlCol="0">
            <a:noAutofit/>
          </a:bodyPr>
          <a:lstStyle/>
          <a:p>
            <a:endParaRPr/>
          </a:p>
        </p:txBody>
      </p:sp>
      <p:sp>
        <p:nvSpPr>
          <p:cNvPr id="5" name="object 5"/>
          <p:cNvSpPr/>
          <p:nvPr/>
        </p:nvSpPr>
        <p:spPr>
          <a:xfrm>
            <a:off x="7752876" y="2026922"/>
            <a:ext cx="1456969" cy="0"/>
          </a:xfrm>
          <a:custGeom>
            <a:avLst/>
            <a:gdLst/>
            <a:ahLst/>
            <a:cxnLst/>
            <a:rect l="l" t="t" r="r" b="b"/>
            <a:pathLst>
              <a:path w="1456969">
                <a:moveTo>
                  <a:pt x="0" y="0"/>
                </a:moveTo>
                <a:lnTo>
                  <a:pt x="1456969" y="0"/>
                </a:lnTo>
              </a:path>
            </a:pathLst>
          </a:custGeom>
          <a:ln w="21505">
            <a:solidFill>
              <a:srgbClr val="F7B8CF"/>
            </a:solidFill>
          </a:ln>
        </p:spPr>
        <p:txBody>
          <a:bodyPr wrap="square" lIns="0" tIns="0" rIns="0" bIns="0" rtlCol="0">
            <a:noAutofit/>
          </a:bodyPr>
          <a:lstStyle/>
          <a:p>
            <a:endParaRPr/>
          </a:p>
        </p:txBody>
      </p:sp>
      <p:sp>
        <p:nvSpPr>
          <p:cNvPr id="6" name="object 6"/>
          <p:cNvSpPr/>
          <p:nvPr/>
        </p:nvSpPr>
        <p:spPr>
          <a:xfrm>
            <a:off x="6731386" y="2728550"/>
            <a:ext cx="2381686" cy="0"/>
          </a:xfrm>
          <a:custGeom>
            <a:avLst/>
            <a:gdLst/>
            <a:ahLst/>
            <a:cxnLst/>
            <a:rect l="l" t="t" r="r" b="b"/>
            <a:pathLst>
              <a:path w="2381686">
                <a:moveTo>
                  <a:pt x="0" y="0"/>
                </a:moveTo>
                <a:lnTo>
                  <a:pt x="2381686" y="0"/>
                </a:lnTo>
              </a:path>
            </a:pathLst>
          </a:custGeom>
          <a:ln w="16128">
            <a:solidFill>
              <a:srgbClr val="131313"/>
            </a:solidFill>
          </a:ln>
        </p:spPr>
        <p:txBody>
          <a:bodyPr wrap="square" lIns="0" tIns="0" rIns="0" bIns="0" rtlCol="0">
            <a:noAutofit/>
          </a:bodyPr>
          <a:lstStyle/>
          <a:p>
            <a:endParaRPr/>
          </a:p>
        </p:txBody>
      </p:sp>
      <p:sp>
        <p:nvSpPr>
          <p:cNvPr id="7" name="object 7"/>
          <p:cNvSpPr/>
          <p:nvPr/>
        </p:nvSpPr>
        <p:spPr>
          <a:xfrm>
            <a:off x="7731371" y="3000061"/>
            <a:ext cx="1381701" cy="0"/>
          </a:xfrm>
          <a:custGeom>
            <a:avLst/>
            <a:gdLst/>
            <a:ahLst/>
            <a:cxnLst/>
            <a:rect l="l" t="t" r="r" b="b"/>
            <a:pathLst>
              <a:path w="1381701">
                <a:moveTo>
                  <a:pt x="0" y="0"/>
                </a:moveTo>
                <a:lnTo>
                  <a:pt x="1381701" y="0"/>
                </a:lnTo>
              </a:path>
            </a:pathLst>
          </a:custGeom>
          <a:ln w="10752">
            <a:solidFill>
              <a:srgbClr val="383438"/>
            </a:solidFill>
          </a:ln>
        </p:spPr>
        <p:txBody>
          <a:bodyPr wrap="square" lIns="0" tIns="0" rIns="0" bIns="0" rtlCol="0">
            <a:noAutofit/>
          </a:bodyPr>
          <a:lstStyle/>
          <a:p>
            <a:endParaRPr/>
          </a:p>
        </p:txBody>
      </p:sp>
      <p:sp>
        <p:nvSpPr>
          <p:cNvPr id="8" name="object 8"/>
          <p:cNvSpPr/>
          <p:nvPr/>
        </p:nvSpPr>
        <p:spPr>
          <a:xfrm>
            <a:off x="6731386" y="3242001"/>
            <a:ext cx="2381686" cy="0"/>
          </a:xfrm>
          <a:custGeom>
            <a:avLst/>
            <a:gdLst/>
            <a:ahLst/>
            <a:cxnLst/>
            <a:rect l="l" t="t" r="r" b="b"/>
            <a:pathLst>
              <a:path w="2381686">
                <a:moveTo>
                  <a:pt x="0" y="0"/>
                </a:moveTo>
                <a:lnTo>
                  <a:pt x="2381686" y="0"/>
                </a:lnTo>
              </a:path>
            </a:pathLst>
          </a:custGeom>
          <a:ln w="10752">
            <a:solidFill>
              <a:srgbClr val="3F3F3F"/>
            </a:solidFill>
          </a:ln>
        </p:spPr>
        <p:txBody>
          <a:bodyPr wrap="square" lIns="0" tIns="0" rIns="0" bIns="0" rtlCol="0">
            <a:noAutofit/>
          </a:bodyPr>
          <a:lstStyle/>
          <a:p>
            <a:endParaRPr/>
          </a:p>
        </p:txBody>
      </p:sp>
      <p:sp>
        <p:nvSpPr>
          <p:cNvPr id="9" name="object 9"/>
          <p:cNvSpPr/>
          <p:nvPr/>
        </p:nvSpPr>
        <p:spPr>
          <a:xfrm>
            <a:off x="6639989" y="5924852"/>
            <a:ext cx="2569856" cy="0"/>
          </a:xfrm>
          <a:custGeom>
            <a:avLst/>
            <a:gdLst/>
            <a:ahLst/>
            <a:cxnLst/>
            <a:rect l="l" t="t" r="r" b="b"/>
            <a:pathLst>
              <a:path w="2569856">
                <a:moveTo>
                  <a:pt x="0" y="0"/>
                </a:moveTo>
                <a:lnTo>
                  <a:pt x="2569856" y="0"/>
                </a:lnTo>
              </a:path>
            </a:pathLst>
          </a:custGeom>
          <a:ln w="21505">
            <a:solidFill>
              <a:srgbClr val="383434"/>
            </a:solidFill>
          </a:ln>
        </p:spPr>
        <p:txBody>
          <a:bodyPr wrap="square" lIns="0" tIns="0" rIns="0" bIns="0" rtlCol="0">
            <a:noAutofit/>
          </a:bodyPr>
          <a:lstStyle/>
          <a:p>
            <a:endParaRPr/>
          </a:p>
        </p:txBody>
      </p:sp>
      <p:sp>
        <p:nvSpPr>
          <p:cNvPr id="10" name="object 10"/>
          <p:cNvSpPr txBox="1"/>
          <p:nvPr/>
        </p:nvSpPr>
        <p:spPr>
          <a:xfrm>
            <a:off x="1342416" y="1917577"/>
            <a:ext cx="260350" cy="277495"/>
          </a:xfrm>
          <a:prstGeom prst="rect">
            <a:avLst/>
          </a:prstGeom>
        </p:spPr>
        <p:txBody>
          <a:bodyPr vert="horz" wrap="square" lIns="0" tIns="0" rIns="0" bIns="0" rtlCol="0">
            <a:noAutofit/>
          </a:bodyPr>
          <a:lstStyle/>
          <a:p>
            <a:pPr marL="12700">
              <a:lnSpc>
                <a:spcPct val="100000"/>
              </a:lnSpc>
            </a:pPr>
            <a:r>
              <a:rPr sz="1750" b="1" spc="-204" dirty="0" smtClean="0">
                <a:solidFill>
                  <a:srgbClr val="181818"/>
                </a:solidFill>
                <a:latin typeface="Arial"/>
                <a:cs typeface="Arial"/>
              </a:rPr>
              <a:t>0.1</a:t>
            </a:r>
            <a:endParaRPr sz="1750">
              <a:latin typeface="Arial"/>
              <a:cs typeface="Arial"/>
            </a:endParaRPr>
          </a:p>
        </p:txBody>
      </p:sp>
      <p:sp>
        <p:nvSpPr>
          <p:cNvPr id="11" name="object 11"/>
          <p:cNvSpPr txBox="1"/>
          <p:nvPr/>
        </p:nvSpPr>
        <p:spPr>
          <a:xfrm>
            <a:off x="1105860" y="3178633"/>
            <a:ext cx="90170" cy="337820"/>
          </a:xfrm>
          <a:prstGeom prst="rect">
            <a:avLst/>
          </a:prstGeom>
        </p:spPr>
        <p:txBody>
          <a:bodyPr vert="horz" wrap="square" lIns="0" tIns="0" rIns="0" bIns="0" rtlCol="0">
            <a:noAutofit/>
          </a:bodyPr>
          <a:lstStyle/>
          <a:p>
            <a:pPr marL="12700">
              <a:lnSpc>
                <a:spcPct val="100000"/>
              </a:lnSpc>
            </a:pPr>
            <a:r>
              <a:rPr sz="2150" i="1" spc="-100" dirty="0" smtClean="0">
                <a:solidFill>
                  <a:srgbClr val="282828"/>
                </a:solidFill>
                <a:latin typeface="Arial"/>
                <a:cs typeface="Arial"/>
              </a:rPr>
              <a:t>f</a:t>
            </a:r>
            <a:endParaRPr sz="2150">
              <a:latin typeface="Arial"/>
              <a:cs typeface="Arial"/>
            </a:endParaRPr>
          </a:p>
        </p:txBody>
      </p:sp>
      <p:sp>
        <p:nvSpPr>
          <p:cNvPr id="12" name="object 12"/>
          <p:cNvSpPr txBox="1"/>
          <p:nvPr/>
        </p:nvSpPr>
        <p:spPr>
          <a:xfrm>
            <a:off x="5057418" y="3060815"/>
            <a:ext cx="910590" cy="294005"/>
          </a:xfrm>
          <a:prstGeom prst="rect">
            <a:avLst/>
          </a:prstGeom>
        </p:spPr>
        <p:txBody>
          <a:bodyPr vert="horz" wrap="square" lIns="0" tIns="0" rIns="0" bIns="0" rtlCol="0">
            <a:noAutofit/>
          </a:bodyPr>
          <a:lstStyle/>
          <a:p>
            <a:pPr marL="12700">
              <a:lnSpc>
                <a:spcPct val="100000"/>
              </a:lnSpc>
            </a:pPr>
            <a:r>
              <a:rPr sz="1850" i="1" spc="-155" dirty="0" smtClean="0">
                <a:solidFill>
                  <a:srgbClr val="3D3B3B"/>
                </a:solidFill>
                <a:latin typeface="Times New Roman"/>
                <a:cs typeface="Times New Roman"/>
              </a:rPr>
              <a:t>s</a:t>
            </a:r>
            <a:r>
              <a:rPr sz="1850" i="1" spc="45" dirty="0" smtClean="0">
                <a:solidFill>
                  <a:srgbClr val="3D3B3B"/>
                </a:solidFill>
                <a:latin typeface="Times New Roman"/>
                <a:cs typeface="Times New Roman"/>
              </a:rPr>
              <a:t>/</a:t>
            </a:r>
            <a:r>
              <a:rPr sz="1850" i="1" spc="-325" dirty="0" smtClean="0">
                <a:solidFill>
                  <a:srgbClr val="181818"/>
                </a:solidFill>
                <a:latin typeface="Times New Roman"/>
                <a:cs typeface="Times New Roman"/>
              </a:rPr>
              <a:t>D</a:t>
            </a:r>
            <a:r>
              <a:rPr sz="1850" i="1" spc="-40" dirty="0" smtClean="0">
                <a:solidFill>
                  <a:srgbClr val="181818"/>
                </a:solidFill>
                <a:latin typeface="Times New Roman"/>
                <a:cs typeface="Times New Roman"/>
              </a:rPr>
              <a:t> </a:t>
            </a:r>
            <a:r>
              <a:rPr sz="1700" spc="-80" dirty="0" smtClean="0">
                <a:solidFill>
                  <a:srgbClr val="080808"/>
                </a:solidFill>
                <a:latin typeface="Arial"/>
                <a:cs typeface="Arial"/>
              </a:rPr>
              <a:t>=</a:t>
            </a:r>
            <a:r>
              <a:rPr sz="1700" spc="-254" dirty="0" smtClean="0">
                <a:solidFill>
                  <a:srgbClr val="080808"/>
                </a:solidFill>
                <a:latin typeface="Arial"/>
                <a:cs typeface="Arial"/>
              </a:rPr>
              <a:t> </a:t>
            </a:r>
            <a:r>
              <a:rPr sz="1800" b="1" spc="-265" dirty="0" smtClean="0">
                <a:solidFill>
                  <a:srgbClr val="181818"/>
                </a:solidFill>
                <a:latin typeface="Arial"/>
                <a:cs typeface="Arial"/>
              </a:rPr>
              <a:t>0.001</a:t>
            </a:r>
            <a:endParaRPr sz="1800">
              <a:latin typeface="Arial"/>
              <a:cs typeface="Arial"/>
            </a:endParaRPr>
          </a:p>
        </p:txBody>
      </p:sp>
      <p:sp>
        <p:nvSpPr>
          <p:cNvPr id="13" name="object 13"/>
          <p:cNvSpPr txBox="1"/>
          <p:nvPr/>
        </p:nvSpPr>
        <p:spPr>
          <a:xfrm>
            <a:off x="4455275" y="3452700"/>
            <a:ext cx="375920" cy="88265"/>
          </a:xfrm>
          <a:prstGeom prst="rect">
            <a:avLst/>
          </a:prstGeom>
        </p:spPr>
        <p:txBody>
          <a:bodyPr vert="horz" wrap="square" lIns="0" tIns="0" rIns="0" bIns="0" rtlCol="0">
            <a:noAutofit/>
          </a:bodyPr>
          <a:lstStyle/>
          <a:p>
            <a:pPr marL="12700">
              <a:lnSpc>
                <a:spcPct val="100000"/>
              </a:lnSpc>
            </a:pPr>
            <a:r>
              <a:rPr sz="500" spc="90" dirty="0" smtClean="0">
                <a:solidFill>
                  <a:srgbClr val="C81D6B"/>
                </a:solidFill>
                <a:latin typeface="Arial"/>
                <a:cs typeface="Arial"/>
              </a:rPr>
              <a:t>........    </a:t>
            </a:r>
            <a:r>
              <a:rPr sz="500" spc="-60" dirty="0" smtClean="0">
                <a:solidFill>
                  <a:srgbClr val="C81D6B"/>
                </a:solidFill>
                <a:latin typeface="Arial"/>
                <a:cs typeface="Arial"/>
              </a:rPr>
              <a:t> </a:t>
            </a:r>
            <a:r>
              <a:rPr sz="500" spc="-20" dirty="0" smtClean="0">
                <a:solidFill>
                  <a:srgbClr val="CDCDCD"/>
                </a:solidFill>
                <a:latin typeface="Arial"/>
                <a:cs typeface="Arial"/>
              </a:rPr>
              <a:t>1</a:t>
            </a:r>
            <a:endParaRPr sz="500">
              <a:latin typeface="Arial"/>
              <a:cs typeface="Arial"/>
            </a:endParaRPr>
          </a:p>
        </p:txBody>
      </p:sp>
      <p:sp>
        <p:nvSpPr>
          <p:cNvPr id="14" name="object 14"/>
          <p:cNvSpPr txBox="1"/>
          <p:nvPr/>
        </p:nvSpPr>
        <p:spPr>
          <a:xfrm>
            <a:off x="4707961" y="3364396"/>
            <a:ext cx="1473200" cy="421640"/>
          </a:xfrm>
          <a:prstGeom prst="rect">
            <a:avLst/>
          </a:prstGeom>
        </p:spPr>
        <p:txBody>
          <a:bodyPr vert="horz" wrap="square" lIns="0" tIns="0" rIns="0" bIns="0" rtlCol="0">
            <a:noAutofit/>
          </a:bodyPr>
          <a:lstStyle/>
          <a:p>
            <a:pPr marL="12700">
              <a:lnSpc>
                <a:spcPct val="100000"/>
              </a:lnSpc>
            </a:pPr>
            <a:r>
              <a:rPr sz="1750" spc="-114" dirty="0" smtClean="0">
                <a:solidFill>
                  <a:srgbClr val="CA4480"/>
                </a:solidFill>
                <a:latin typeface="Arial"/>
                <a:cs typeface="Arial"/>
              </a:rPr>
              <a:t>-</a:t>
            </a:r>
            <a:r>
              <a:rPr sz="1750" spc="-90" dirty="0" smtClean="0">
                <a:solidFill>
                  <a:srgbClr val="CA4480"/>
                </a:solidFill>
                <a:latin typeface="Arial"/>
                <a:cs typeface="Arial"/>
              </a:rPr>
              <a:t>¡</a:t>
            </a:r>
            <a:r>
              <a:rPr sz="1750" spc="-254" dirty="0" smtClean="0">
                <a:solidFill>
                  <a:srgbClr val="C81D6B"/>
                </a:solidFill>
                <a:latin typeface="Arial"/>
                <a:cs typeface="Arial"/>
              </a:rPr>
              <a:t>.......</a:t>
            </a:r>
            <a:r>
              <a:rPr sz="1750" spc="-125" dirty="0" smtClean="0">
                <a:solidFill>
                  <a:srgbClr val="C81D6B"/>
                </a:solidFill>
                <a:latin typeface="Arial"/>
                <a:cs typeface="Arial"/>
              </a:rPr>
              <a:t>.</a:t>
            </a:r>
            <a:r>
              <a:rPr sz="2250" spc="-457" baseline="-14814" dirty="0" smtClean="0">
                <a:solidFill>
                  <a:srgbClr val="C81D6B"/>
                </a:solidFill>
                <a:latin typeface="Arial"/>
                <a:cs typeface="Arial"/>
              </a:rPr>
              <a:t>._</a:t>
            </a:r>
            <a:r>
              <a:rPr sz="2250" spc="-547" baseline="-14814" dirty="0" smtClean="0">
                <a:solidFill>
                  <a:srgbClr val="C81D6B"/>
                </a:solidFill>
                <a:latin typeface="Arial"/>
                <a:cs typeface="Arial"/>
              </a:rPr>
              <a:t>,</a:t>
            </a:r>
            <a:r>
              <a:rPr sz="1850" i="1" spc="-114" dirty="0" smtClean="0">
                <a:solidFill>
                  <a:srgbClr val="3D3B3B"/>
                </a:solidFill>
                <a:latin typeface="Times New Roman"/>
                <a:cs typeface="Times New Roman"/>
              </a:rPr>
              <a:t>s/</a:t>
            </a:r>
            <a:r>
              <a:rPr sz="1850" i="1" spc="-300" dirty="0" smtClean="0">
                <a:solidFill>
                  <a:srgbClr val="3D3B3B"/>
                </a:solidFill>
                <a:latin typeface="Times New Roman"/>
                <a:cs typeface="Times New Roman"/>
              </a:rPr>
              <a:t> </a:t>
            </a:r>
            <a:r>
              <a:rPr sz="1850" i="1" spc="-365" dirty="0" smtClean="0">
                <a:solidFill>
                  <a:srgbClr val="181818"/>
                </a:solidFill>
                <a:latin typeface="Times New Roman"/>
                <a:cs typeface="Times New Roman"/>
              </a:rPr>
              <a:t>D </a:t>
            </a:r>
            <a:r>
              <a:rPr sz="2550" spc="-665" dirty="0" smtClean="0">
                <a:solidFill>
                  <a:srgbClr val="080808"/>
                </a:solidFill>
                <a:latin typeface="Times New Roman"/>
                <a:cs typeface="Times New Roman"/>
              </a:rPr>
              <a:t>=</a:t>
            </a:r>
            <a:r>
              <a:rPr sz="2550" spc="-285" dirty="0" smtClean="0">
                <a:solidFill>
                  <a:srgbClr val="080808"/>
                </a:solidFill>
                <a:latin typeface="Times New Roman"/>
                <a:cs typeface="Times New Roman"/>
              </a:rPr>
              <a:t> </a:t>
            </a:r>
            <a:r>
              <a:rPr sz="1800" b="1" spc="-280" dirty="0" smtClean="0">
                <a:solidFill>
                  <a:srgbClr val="181818"/>
                </a:solidFill>
                <a:latin typeface="Arial"/>
                <a:cs typeface="Arial"/>
              </a:rPr>
              <a:t>0.0001</a:t>
            </a:r>
            <a:endParaRPr sz="1800">
              <a:latin typeface="Arial"/>
              <a:cs typeface="Arial"/>
            </a:endParaRPr>
          </a:p>
        </p:txBody>
      </p:sp>
      <p:sp>
        <p:nvSpPr>
          <p:cNvPr id="15" name="object 15"/>
          <p:cNvSpPr txBox="1"/>
          <p:nvPr/>
        </p:nvSpPr>
        <p:spPr>
          <a:xfrm>
            <a:off x="2412293" y="6061850"/>
            <a:ext cx="3917315" cy="306705"/>
          </a:xfrm>
          <a:prstGeom prst="rect">
            <a:avLst/>
          </a:prstGeom>
        </p:spPr>
        <p:txBody>
          <a:bodyPr vert="horz" wrap="square" lIns="0" tIns="0" rIns="0" bIns="0" rtlCol="0">
            <a:noAutofit/>
          </a:bodyPr>
          <a:lstStyle/>
          <a:p>
            <a:pPr marL="12700">
              <a:lnSpc>
                <a:spcPct val="100000"/>
              </a:lnSpc>
              <a:tabLst>
                <a:tab pos="920750" algn="l"/>
                <a:tab pos="1829435" algn="l"/>
                <a:tab pos="2759710" algn="l"/>
                <a:tab pos="3662679" algn="l"/>
              </a:tabLst>
            </a:pPr>
            <a:r>
              <a:rPr sz="2700" b="1" spc="-427" baseline="-4629" dirty="0" smtClean="0">
                <a:solidFill>
                  <a:srgbClr val="080808"/>
                </a:solidFill>
                <a:latin typeface="Arial"/>
                <a:cs typeface="Arial"/>
              </a:rPr>
              <a:t>1</a:t>
            </a:r>
            <a:r>
              <a:rPr sz="2700" b="1" spc="-690" baseline="-4629" dirty="0" smtClean="0">
                <a:solidFill>
                  <a:srgbClr val="080808"/>
                </a:solidFill>
                <a:latin typeface="Arial"/>
                <a:cs typeface="Arial"/>
              </a:rPr>
              <a:t>0</a:t>
            </a:r>
            <a:r>
              <a:rPr sz="2025" b="1" spc="-82" baseline="14403" dirty="0" smtClean="0">
                <a:solidFill>
                  <a:srgbClr val="3D3B3B"/>
                </a:solidFill>
                <a:latin typeface="Times New Roman"/>
                <a:cs typeface="Times New Roman"/>
              </a:rPr>
              <a:t>4	</a:t>
            </a:r>
            <a:r>
              <a:rPr sz="1750" spc="-140" dirty="0" smtClean="0">
                <a:solidFill>
                  <a:srgbClr val="181818"/>
                </a:solidFill>
                <a:latin typeface="Times New Roman"/>
                <a:cs typeface="Times New Roman"/>
              </a:rPr>
              <a:t>1</a:t>
            </a:r>
            <a:r>
              <a:rPr sz="1750" spc="-300" dirty="0" smtClean="0">
                <a:solidFill>
                  <a:srgbClr val="181818"/>
                </a:solidFill>
                <a:latin typeface="Times New Roman"/>
                <a:cs typeface="Times New Roman"/>
              </a:rPr>
              <a:t>0</a:t>
            </a:r>
            <a:r>
              <a:rPr sz="1750" spc="-290" dirty="0" smtClean="0">
                <a:solidFill>
                  <a:srgbClr val="3D3B3B"/>
                </a:solidFill>
                <a:latin typeface="Times New Roman"/>
                <a:cs typeface="Times New Roman"/>
              </a:rPr>
              <a:t>5	</a:t>
            </a:r>
            <a:r>
              <a:rPr sz="1750" spc="-140" dirty="0" smtClean="0">
                <a:solidFill>
                  <a:srgbClr val="080808"/>
                </a:solidFill>
                <a:latin typeface="Times New Roman"/>
                <a:cs typeface="Times New Roman"/>
              </a:rPr>
              <a:t>1</a:t>
            </a:r>
            <a:r>
              <a:rPr sz="1750" spc="-300" dirty="0" smtClean="0">
                <a:solidFill>
                  <a:srgbClr val="080808"/>
                </a:solidFill>
                <a:latin typeface="Times New Roman"/>
                <a:cs typeface="Times New Roman"/>
              </a:rPr>
              <a:t>0</a:t>
            </a:r>
            <a:r>
              <a:rPr sz="1750" spc="-335" dirty="0" smtClean="0">
                <a:solidFill>
                  <a:srgbClr val="3D3B3B"/>
                </a:solidFill>
                <a:latin typeface="Times New Roman"/>
                <a:cs typeface="Times New Roman"/>
              </a:rPr>
              <a:t>6	</a:t>
            </a:r>
            <a:r>
              <a:rPr sz="2625" b="1" spc="-382" baseline="-4761" dirty="0" smtClean="0">
                <a:solidFill>
                  <a:srgbClr val="181818"/>
                </a:solidFill>
                <a:latin typeface="Arial"/>
                <a:cs typeface="Arial"/>
              </a:rPr>
              <a:t>1</a:t>
            </a:r>
            <a:r>
              <a:rPr sz="2625" b="1" spc="-577" baseline="-4761" dirty="0" smtClean="0">
                <a:solidFill>
                  <a:srgbClr val="181818"/>
                </a:solidFill>
                <a:latin typeface="Arial"/>
                <a:cs typeface="Arial"/>
              </a:rPr>
              <a:t>0</a:t>
            </a:r>
            <a:r>
              <a:rPr sz="2025" b="1" spc="-247" baseline="14403" dirty="0" smtClean="0">
                <a:solidFill>
                  <a:srgbClr val="3D3B3B"/>
                </a:solidFill>
                <a:latin typeface="Times New Roman"/>
                <a:cs typeface="Times New Roman"/>
              </a:rPr>
              <a:t>7	</a:t>
            </a:r>
            <a:r>
              <a:rPr sz="1750" spc="-140" dirty="0" smtClean="0">
                <a:solidFill>
                  <a:srgbClr val="181818"/>
                </a:solidFill>
                <a:latin typeface="Times New Roman"/>
                <a:cs typeface="Times New Roman"/>
              </a:rPr>
              <a:t>1</a:t>
            </a:r>
            <a:r>
              <a:rPr sz="1750" spc="-300" dirty="0" smtClean="0">
                <a:solidFill>
                  <a:srgbClr val="181818"/>
                </a:solidFill>
                <a:latin typeface="Times New Roman"/>
                <a:cs typeface="Times New Roman"/>
              </a:rPr>
              <a:t>0</a:t>
            </a:r>
            <a:r>
              <a:rPr sz="1750" spc="-290" dirty="0" smtClean="0">
                <a:solidFill>
                  <a:srgbClr val="3D3B3B"/>
                </a:solidFill>
                <a:latin typeface="Times New Roman"/>
                <a:cs typeface="Times New Roman"/>
              </a:rPr>
              <a:t>8</a:t>
            </a:r>
            <a:endParaRPr sz="1750">
              <a:latin typeface="Times New Roman"/>
              <a:cs typeface="Times New Roman"/>
            </a:endParaRPr>
          </a:p>
        </p:txBody>
      </p:sp>
      <p:sp>
        <p:nvSpPr>
          <p:cNvPr id="16" name="object 16"/>
          <p:cNvSpPr txBox="1"/>
          <p:nvPr/>
        </p:nvSpPr>
        <p:spPr>
          <a:xfrm>
            <a:off x="1159623" y="5777872"/>
            <a:ext cx="5062220" cy="277495"/>
          </a:xfrm>
          <a:prstGeom prst="rect">
            <a:avLst/>
          </a:prstGeom>
        </p:spPr>
        <p:txBody>
          <a:bodyPr vert="horz" wrap="square" lIns="0" tIns="0" rIns="0" bIns="0" rtlCol="0">
            <a:noAutofit/>
          </a:bodyPr>
          <a:lstStyle/>
          <a:p>
            <a:pPr marL="12700">
              <a:lnSpc>
                <a:spcPct val="100000"/>
              </a:lnSpc>
              <a:tabLst>
                <a:tab pos="1652905" algn="l"/>
                <a:tab pos="2710815" algn="l"/>
                <a:tab pos="4460240" algn="l"/>
                <a:tab pos="5010150" algn="l"/>
              </a:tabLst>
            </a:pPr>
            <a:r>
              <a:rPr sz="1750" b="1" spc="-600" dirty="0" smtClean="0">
                <a:solidFill>
                  <a:srgbClr val="181818"/>
                </a:solidFill>
                <a:latin typeface="Arial"/>
                <a:cs typeface="Arial"/>
              </a:rPr>
              <a:t>O</a:t>
            </a:r>
            <a:r>
              <a:rPr sz="1750" b="1" spc="-170" dirty="0" smtClean="0">
                <a:solidFill>
                  <a:srgbClr val="181818"/>
                </a:solidFill>
                <a:latin typeface="Arial"/>
                <a:cs typeface="Arial"/>
              </a:rPr>
              <a:t>.</a:t>
            </a:r>
            <a:r>
              <a:rPr sz="1750" b="1" spc="-235" dirty="0" smtClean="0">
                <a:solidFill>
                  <a:srgbClr val="181818"/>
                </a:solidFill>
                <a:latin typeface="Arial"/>
                <a:cs typeface="Arial"/>
              </a:rPr>
              <a:t>001</a:t>
            </a:r>
            <a:r>
              <a:rPr sz="1750" b="1" spc="-35" dirty="0" smtClean="0">
                <a:solidFill>
                  <a:srgbClr val="181818"/>
                </a:solidFill>
                <a:latin typeface="Arial"/>
                <a:cs typeface="Arial"/>
              </a:rPr>
              <a:t> </a:t>
            </a:r>
            <a:r>
              <a:rPr sz="1750" spc="-195" dirty="0" smtClean="0">
                <a:solidFill>
                  <a:srgbClr val="080808"/>
                </a:solidFill>
                <a:latin typeface="Arial"/>
                <a:cs typeface="Arial"/>
              </a:rPr>
              <a:t>.--.....:............;..</a:t>
            </a:r>
            <a:r>
              <a:rPr sz="1750" u="heavy" spc="-5" dirty="0" smtClean="0">
                <a:solidFill>
                  <a:srgbClr val="080808"/>
                </a:solidFill>
                <a:latin typeface="Arial"/>
                <a:cs typeface="Arial"/>
              </a:rPr>
              <a:t> 	</a:t>
            </a:r>
            <a:r>
              <a:rPr sz="1750" spc="-215" dirty="0" smtClean="0">
                <a:solidFill>
                  <a:srgbClr val="080808"/>
                </a:solidFill>
                <a:latin typeface="Arial"/>
                <a:cs typeface="Arial"/>
              </a:rPr>
              <a:t>:-......;_</a:t>
            </a:r>
            <a:r>
              <a:rPr sz="1750" spc="-95" dirty="0" smtClean="0">
                <a:solidFill>
                  <a:srgbClr val="080808"/>
                </a:solidFill>
                <a:latin typeface="Arial"/>
                <a:cs typeface="Arial"/>
              </a:rPr>
              <a:t> </a:t>
            </a:r>
            <a:r>
              <a:rPr sz="1750" spc="1645" dirty="0" smtClean="0">
                <a:solidFill>
                  <a:srgbClr val="080808"/>
                </a:solidFill>
                <a:latin typeface="Arial"/>
                <a:cs typeface="Arial"/>
              </a:rPr>
              <a:t>_</a:t>
            </a:r>
            <a:r>
              <a:rPr sz="1750" u="heavy" spc="-5" dirty="0" smtClean="0">
                <a:solidFill>
                  <a:srgbClr val="080808"/>
                </a:solidFill>
                <a:latin typeface="Arial"/>
                <a:cs typeface="Arial"/>
              </a:rPr>
              <a:t> 	</a:t>
            </a:r>
            <a:r>
              <a:rPr sz="1750" spc="-300" dirty="0" smtClean="0">
                <a:solidFill>
                  <a:srgbClr val="080808"/>
                </a:solidFill>
                <a:latin typeface="Arial"/>
                <a:cs typeface="Arial"/>
              </a:rPr>
              <a:t>;,...</a:t>
            </a:r>
            <a:r>
              <a:rPr sz="1750" u="heavy" spc="-5" dirty="0" smtClean="0">
                <a:solidFill>
                  <a:srgbClr val="080808"/>
                </a:solidFill>
                <a:latin typeface="Arial"/>
                <a:cs typeface="Arial"/>
              </a:rPr>
              <a:t> </a:t>
            </a:r>
            <a:r>
              <a:rPr sz="1750" u="heavy" spc="-195" dirty="0" smtClean="0">
                <a:solidFill>
                  <a:srgbClr val="080808"/>
                </a:solidFill>
                <a:latin typeface="Arial"/>
                <a:cs typeface="Arial"/>
              </a:rPr>
              <a:t> </a:t>
            </a:r>
            <a:r>
              <a:rPr sz="1750" spc="-300" dirty="0" smtClean="0">
                <a:solidFill>
                  <a:srgbClr val="080808"/>
                </a:solidFill>
                <a:latin typeface="Arial"/>
                <a:cs typeface="Arial"/>
              </a:rPr>
              <a:t>,;,</a:t>
            </a:r>
            <a:r>
              <a:rPr sz="1750" u="heavy" spc="-5" dirty="0" smtClean="0">
                <a:solidFill>
                  <a:srgbClr val="080808"/>
                </a:solidFill>
                <a:latin typeface="Arial"/>
                <a:cs typeface="Arial"/>
              </a:rPr>
              <a:t> </a:t>
            </a:r>
            <a:r>
              <a:rPr sz="1750" u="heavy" spc="-195" dirty="0" smtClean="0">
                <a:solidFill>
                  <a:srgbClr val="080808"/>
                </a:solidFill>
                <a:latin typeface="Arial"/>
                <a:cs typeface="Arial"/>
              </a:rPr>
              <a:t> </a:t>
            </a:r>
            <a:r>
              <a:rPr sz="1750" spc="-250" dirty="0" smtClean="0">
                <a:solidFill>
                  <a:srgbClr val="080808"/>
                </a:solidFill>
                <a:latin typeface="Arial"/>
                <a:cs typeface="Arial"/>
              </a:rPr>
              <a:t> </a:t>
            </a:r>
            <a:r>
              <a:rPr sz="1750" spc="1645" dirty="0" smtClean="0">
                <a:solidFill>
                  <a:srgbClr val="080808"/>
                </a:solidFill>
                <a:latin typeface="Arial"/>
                <a:cs typeface="Arial"/>
              </a:rPr>
              <a:t>_</a:t>
            </a:r>
            <a:r>
              <a:rPr sz="1750" spc="-265" dirty="0" smtClean="0">
                <a:solidFill>
                  <a:srgbClr val="080808"/>
                </a:solidFill>
                <a:latin typeface="Arial"/>
                <a:cs typeface="Arial"/>
              </a:rPr>
              <a:t>_,;,</a:t>
            </a:r>
            <a:r>
              <a:rPr sz="1750" u="heavy" spc="-5" dirty="0" smtClean="0">
                <a:solidFill>
                  <a:srgbClr val="080808"/>
                </a:solidFill>
                <a:latin typeface="Arial"/>
                <a:cs typeface="Arial"/>
              </a:rPr>
              <a:t> 	</a:t>
            </a:r>
            <a:r>
              <a:rPr sz="1750" spc="-190" dirty="0" smtClean="0">
                <a:solidFill>
                  <a:srgbClr val="080808"/>
                </a:solidFill>
                <a:latin typeface="Arial"/>
                <a:cs typeface="Arial"/>
              </a:rPr>
              <a:t>...;</a:t>
            </a:r>
            <a:r>
              <a:rPr sz="1750" u="heavy" spc="-5" dirty="0" smtClean="0">
                <a:solidFill>
                  <a:srgbClr val="080808"/>
                </a:solidFill>
                <a:latin typeface="Arial"/>
                <a:cs typeface="Arial"/>
              </a:rPr>
              <a:t> 	</a:t>
            </a:r>
            <a:r>
              <a:rPr sz="1750" spc="-190" dirty="0" smtClean="0">
                <a:solidFill>
                  <a:srgbClr val="080808"/>
                </a:solidFill>
                <a:latin typeface="Arial"/>
                <a:cs typeface="Arial"/>
              </a:rPr>
              <a:t>.</a:t>
            </a:r>
            <a:endParaRPr sz="1750">
              <a:latin typeface="Arial"/>
              <a:cs typeface="Arial"/>
            </a:endParaRPr>
          </a:p>
        </p:txBody>
      </p:sp>
      <p:sp>
        <p:nvSpPr>
          <p:cNvPr id="17" name="object 17"/>
          <p:cNvSpPr txBox="1"/>
          <p:nvPr/>
        </p:nvSpPr>
        <p:spPr>
          <a:xfrm>
            <a:off x="1509080" y="6068200"/>
            <a:ext cx="263525" cy="278765"/>
          </a:xfrm>
          <a:prstGeom prst="rect">
            <a:avLst/>
          </a:prstGeom>
        </p:spPr>
        <p:txBody>
          <a:bodyPr vert="horz" wrap="square" lIns="0" tIns="0" rIns="0" bIns="0" rtlCol="0">
            <a:noAutofit/>
          </a:bodyPr>
          <a:lstStyle/>
          <a:p>
            <a:pPr marL="12700">
              <a:lnSpc>
                <a:spcPct val="100000"/>
              </a:lnSpc>
            </a:pPr>
            <a:r>
              <a:rPr sz="1750" spc="-140" dirty="0" smtClean="0">
                <a:solidFill>
                  <a:srgbClr val="080808"/>
                </a:solidFill>
                <a:latin typeface="Times New Roman"/>
                <a:cs typeface="Times New Roman"/>
              </a:rPr>
              <a:t>1</a:t>
            </a:r>
            <a:r>
              <a:rPr sz="1750" spc="-340" dirty="0" smtClean="0">
                <a:solidFill>
                  <a:srgbClr val="080808"/>
                </a:solidFill>
                <a:latin typeface="Times New Roman"/>
                <a:cs typeface="Times New Roman"/>
              </a:rPr>
              <a:t>0</a:t>
            </a:r>
            <a:r>
              <a:rPr sz="1750" spc="-275" dirty="0" smtClean="0">
                <a:solidFill>
                  <a:srgbClr val="4B4B4B"/>
                </a:solidFill>
                <a:latin typeface="Times New Roman"/>
                <a:cs typeface="Times New Roman"/>
              </a:rPr>
              <a:t>3</a:t>
            </a:r>
            <a:endParaRPr sz="1750">
              <a:latin typeface="Times New Roman"/>
              <a:cs typeface="Times New Roman"/>
            </a:endParaRPr>
          </a:p>
        </p:txBody>
      </p:sp>
      <p:sp>
        <p:nvSpPr>
          <p:cNvPr id="18" name="object 18"/>
          <p:cNvSpPr txBox="1"/>
          <p:nvPr/>
        </p:nvSpPr>
        <p:spPr>
          <a:xfrm>
            <a:off x="3810124" y="6404970"/>
            <a:ext cx="225425" cy="294005"/>
          </a:xfrm>
          <a:prstGeom prst="rect">
            <a:avLst/>
          </a:prstGeom>
        </p:spPr>
        <p:txBody>
          <a:bodyPr vert="horz" wrap="square" lIns="0" tIns="0" rIns="0" bIns="0" rtlCol="0">
            <a:noAutofit/>
          </a:bodyPr>
          <a:lstStyle/>
          <a:p>
            <a:pPr marL="12700">
              <a:lnSpc>
                <a:spcPct val="100000"/>
              </a:lnSpc>
            </a:pPr>
            <a:r>
              <a:rPr sz="1850" b="1" spc="-305" dirty="0" smtClean="0">
                <a:solidFill>
                  <a:srgbClr val="181818"/>
                </a:solidFill>
                <a:latin typeface="Times New Roman"/>
                <a:cs typeface="Times New Roman"/>
              </a:rPr>
              <a:t>Re</a:t>
            </a:r>
            <a:endParaRPr sz="1850">
              <a:latin typeface="Times New Roman"/>
              <a:cs typeface="Times New Roman"/>
            </a:endParaRPr>
          </a:p>
        </p:txBody>
      </p:sp>
      <p:sp>
        <p:nvSpPr>
          <p:cNvPr id="19" name="object 19"/>
          <p:cNvSpPr txBox="1"/>
          <p:nvPr/>
        </p:nvSpPr>
        <p:spPr>
          <a:xfrm>
            <a:off x="6724061" y="2039245"/>
            <a:ext cx="2368550" cy="642620"/>
          </a:xfrm>
          <a:prstGeom prst="rect">
            <a:avLst/>
          </a:prstGeom>
        </p:spPr>
        <p:txBody>
          <a:bodyPr vert="horz" wrap="square" lIns="0" tIns="0" rIns="0" bIns="0" rtlCol="0">
            <a:noAutofit/>
          </a:bodyPr>
          <a:lstStyle/>
          <a:p>
            <a:pPr marL="12700">
              <a:lnSpc>
                <a:spcPct val="100000"/>
              </a:lnSpc>
            </a:pPr>
            <a:r>
              <a:rPr sz="1300" b="1" spc="-130" dirty="0" smtClean="0">
                <a:solidFill>
                  <a:srgbClr val="282828"/>
                </a:solidFill>
                <a:latin typeface="Arial"/>
                <a:cs typeface="Arial"/>
              </a:rPr>
              <a:t>TABLE </a:t>
            </a:r>
            <a:r>
              <a:rPr sz="1300" b="1" spc="-5" dirty="0" smtClean="0">
                <a:solidFill>
                  <a:srgbClr val="282828"/>
                </a:solidFill>
                <a:latin typeface="Arial"/>
                <a:cs typeface="Arial"/>
              </a:rPr>
              <a:t> </a:t>
            </a:r>
            <a:r>
              <a:rPr sz="1300" b="1" spc="80" dirty="0" smtClean="0">
                <a:solidFill>
                  <a:srgbClr val="181818"/>
                </a:solidFill>
                <a:latin typeface="Arial"/>
                <a:cs typeface="Arial"/>
              </a:rPr>
              <a:t>8</a:t>
            </a:r>
            <a:r>
              <a:rPr sz="1300" b="1" spc="365" dirty="0" smtClean="0">
                <a:solidFill>
                  <a:srgbClr val="3D3B3B"/>
                </a:solidFill>
                <a:latin typeface="Arial"/>
                <a:cs typeface="Arial"/>
              </a:rPr>
              <a:t>-</a:t>
            </a:r>
            <a:r>
              <a:rPr sz="1300" b="1" spc="40" dirty="0" smtClean="0">
                <a:solidFill>
                  <a:srgbClr val="181818"/>
                </a:solidFill>
                <a:latin typeface="Arial"/>
                <a:cs typeface="Arial"/>
              </a:rPr>
              <a:t>2</a:t>
            </a:r>
            <a:endParaRPr sz="1300">
              <a:latin typeface="Arial"/>
              <a:cs typeface="Arial"/>
            </a:endParaRPr>
          </a:p>
          <a:p>
            <a:pPr>
              <a:lnSpc>
                <a:spcPts val="500"/>
              </a:lnSpc>
              <a:spcBef>
                <a:spcPts val="29"/>
              </a:spcBef>
            </a:pPr>
            <a:endParaRPr sz="500"/>
          </a:p>
          <a:p>
            <a:pPr marL="12700" marR="12700" indent="15875">
              <a:lnSpc>
                <a:spcPct val="100000"/>
              </a:lnSpc>
            </a:pPr>
            <a:r>
              <a:rPr sz="1200" spc="-60" dirty="0" smtClean="0">
                <a:solidFill>
                  <a:srgbClr val="EF4289"/>
                </a:solidFill>
                <a:latin typeface="Arial"/>
                <a:cs typeface="Arial"/>
              </a:rPr>
              <a:t>Equi</a:t>
            </a:r>
            <a:r>
              <a:rPr sz="1200" spc="-85" dirty="0" smtClean="0">
                <a:solidFill>
                  <a:srgbClr val="EF5D95"/>
                </a:solidFill>
                <a:latin typeface="Arial"/>
                <a:cs typeface="Arial"/>
              </a:rPr>
              <a:t>v</a:t>
            </a:r>
            <a:r>
              <a:rPr sz="1200" spc="-45" dirty="0" smtClean="0">
                <a:solidFill>
                  <a:srgbClr val="EF5D95"/>
                </a:solidFill>
                <a:latin typeface="Arial"/>
                <a:cs typeface="Arial"/>
              </a:rPr>
              <a:t>a</a:t>
            </a:r>
            <a:r>
              <a:rPr sz="1200" spc="0" dirty="0" smtClean="0">
                <a:solidFill>
                  <a:srgbClr val="EF4289"/>
                </a:solidFill>
                <a:latin typeface="Arial"/>
                <a:cs typeface="Arial"/>
              </a:rPr>
              <a:t>lent</a:t>
            </a:r>
            <a:r>
              <a:rPr sz="1200" spc="-5" dirty="0" smtClean="0">
                <a:solidFill>
                  <a:srgbClr val="EF4289"/>
                </a:solidFill>
                <a:latin typeface="Arial"/>
                <a:cs typeface="Arial"/>
              </a:rPr>
              <a:t> </a:t>
            </a:r>
            <a:r>
              <a:rPr sz="1200" spc="-25" dirty="0" smtClean="0">
                <a:solidFill>
                  <a:srgbClr val="EF4289"/>
                </a:solidFill>
                <a:latin typeface="Arial"/>
                <a:cs typeface="Arial"/>
              </a:rPr>
              <a:t>r</a:t>
            </a:r>
            <a:r>
              <a:rPr sz="1200" spc="-35" dirty="0" smtClean="0">
                <a:solidFill>
                  <a:srgbClr val="EF5D95"/>
                </a:solidFill>
                <a:latin typeface="Arial"/>
                <a:cs typeface="Arial"/>
              </a:rPr>
              <a:t>o</a:t>
            </a:r>
            <a:r>
              <a:rPr sz="1200" spc="-55" dirty="0" smtClean="0">
                <a:solidFill>
                  <a:srgbClr val="EF4289"/>
                </a:solidFill>
                <a:latin typeface="Arial"/>
                <a:cs typeface="Arial"/>
              </a:rPr>
              <a:t>ughn</a:t>
            </a:r>
            <a:r>
              <a:rPr sz="1200" spc="-80" dirty="0" smtClean="0">
                <a:solidFill>
                  <a:srgbClr val="EF4289"/>
                </a:solidFill>
                <a:latin typeface="Arial"/>
                <a:cs typeface="Arial"/>
              </a:rPr>
              <a:t>e</a:t>
            </a:r>
            <a:r>
              <a:rPr sz="1200" spc="-70" dirty="0" smtClean="0">
                <a:solidFill>
                  <a:srgbClr val="EF5D95"/>
                </a:solidFill>
                <a:latin typeface="Arial"/>
                <a:cs typeface="Arial"/>
              </a:rPr>
              <a:t>ss</a:t>
            </a:r>
            <a:r>
              <a:rPr sz="1200" spc="-50" dirty="0" smtClean="0">
                <a:solidFill>
                  <a:srgbClr val="EF5D95"/>
                </a:solidFill>
                <a:latin typeface="Arial"/>
                <a:cs typeface="Arial"/>
              </a:rPr>
              <a:t> </a:t>
            </a:r>
            <a:r>
              <a:rPr sz="1200" spc="-55" dirty="0" smtClean="0">
                <a:solidFill>
                  <a:srgbClr val="EF5D95"/>
                </a:solidFill>
                <a:latin typeface="Arial"/>
                <a:cs typeface="Arial"/>
              </a:rPr>
              <a:t>v</a:t>
            </a:r>
            <a:r>
              <a:rPr sz="1200" spc="-5" dirty="0" smtClean="0">
                <a:solidFill>
                  <a:srgbClr val="EF4289"/>
                </a:solidFill>
                <a:latin typeface="Arial"/>
                <a:cs typeface="Arial"/>
              </a:rPr>
              <a:t>al</a:t>
            </a:r>
            <a:r>
              <a:rPr sz="1200" spc="-30" dirty="0" smtClean="0">
                <a:solidFill>
                  <a:srgbClr val="EF4289"/>
                </a:solidFill>
                <a:latin typeface="Arial"/>
                <a:cs typeface="Arial"/>
              </a:rPr>
              <a:t>u</a:t>
            </a:r>
            <a:r>
              <a:rPr sz="1200" spc="-80" dirty="0" smtClean="0">
                <a:solidFill>
                  <a:srgbClr val="EF5D95"/>
                </a:solidFill>
                <a:latin typeface="Arial"/>
                <a:cs typeface="Arial"/>
              </a:rPr>
              <a:t>es</a:t>
            </a:r>
            <a:r>
              <a:rPr sz="1200" spc="-10" dirty="0" smtClean="0">
                <a:solidFill>
                  <a:srgbClr val="EF5D95"/>
                </a:solidFill>
                <a:latin typeface="Arial"/>
                <a:cs typeface="Arial"/>
              </a:rPr>
              <a:t> </a:t>
            </a:r>
            <a:r>
              <a:rPr sz="1200" spc="40" dirty="0" smtClean="0">
                <a:solidFill>
                  <a:srgbClr val="EF4289"/>
                </a:solidFill>
                <a:latin typeface="Arial"/>
                <a:cs typeface="Arial"/>
              </a:rPr>
              <a:t>f</a:t>
            </a:r>
            <a:r>
              <a:rPr sz="1200" spc="-35" dirty="0" smtClean="0">
                <a:solidFill>
                  <a:srgbClr val="EF5D95"/>
                </a:solidFill>
                <a:latin typeface="Arial"/>
                <a:cs typeface="Arial"/>
              </a:rPr>
              <a:t>o</a:t>
            </a:r>
            <a:r>
              <a:rPr sz="1200" spc="-10" dirty="0" smtClean="0">
                <a:solidFill>
                  <a:srgbClr val="EF4289"/>
                </a:solidFill>
                <a:latin typeface="Arial"/>
                <a:cs typeface="Arial"/>
              </a:rPr>
              <a:t>r</a:t>
            </a:r>
            <a:r>
              <a:rPr sz="1200" spc="35" dirty="0" smtClean="0">
                <a:solidFill>
                  <a:srgbClr val="EF4289"/>
                </a:solidFill>
                <a:latin typeface="Arial"/>
                <a:cs typeface="Arial"/>
              </a:rPr>
              <a:t> </a:t>
            </a:r>
            <a:r>
              <a:rPr sz="1200" spc="-50" dirty="0" smtClean="0">
                <a:solidFill>
                  <a:srgbClr val="EF4289"/>
                </a:solidFill>
                <a:latin typeface="Arial"/>
                <a:cs typeface="Arial"/>
              </a:rPr>
              <a:t>n</a:t>
            </a:r>
            <a:r>
              <a:rPr sz="1200" spc="-150" dirty="0" smtClean="0">
                <a:solidFill>
                  <a:srgbClr val="EF4289"/>
                </a:solidFill>
                <a:latin typeface="Arial"/>
                <a:cs typeface="Arial"/>
              </a:rPr>
              <a:t>e</a:t>
            </a:r>
            <a:r>
              <a:rPr sz="1200" spc="-70" dirty="0" smtClean="0">
                <a:solidFill>
                  <a:srgbClr val="EF5D95"/>
                </a:solidFill>
                <a:latin typeface="Arial"/>
                <a:cs typeface="Arial"/>
              </a:rPr>
              <a:t>w</a:t>
            </a:r>
            <a:r>
              <a:rPr sz="1200" spc="-30" dirty="0" smtClean="0">
                <a:solidFill>
                  <a:srgbClr val="EF5D95"/>
                </a:solidFill>
                <a:latin typeface="Arial"/>
                <a:cs typeface="Arial"/>
              </a:rPr>
              <a:t> c</a:t>
            </a:r>
            <a:r>
              <a:rPr sz="1200" spc="-15" dirty="0" smtClean="0">
                <a:solidFill>
                  <a:srgbClr val="EF5D95"/>
                </a:solidFill>
                <a:latin typeface="Arial"/>
                <a:cs typeface="Arial"/>
              </a:rPr>
              <a:t>o</a:t>
            </a:r>
            <a:r>
              <a:rPr sz="1200" spc="-75" dirty="0" smtClean="0">
                <a:solidFill>
                  <a:srgbClr val="EF4289"/>
                </a:solidFill>
                <a:latin typeface="Arial"/>
                <a:cs typeface="Arial"/>
              </a:rPr>
              <a:t>mme</a:t>
            </a:r>
            <a:r>
              <a:rPr sz="1200" spc="-20" dirty="0" smtClean="0">
                <a:solidFill>
                  <a:srgbClr val="EF4289"/>
                </a:solidFill>
                <a:latin typeface="Arial"/>
                <a:cs typeface="Arial"/>
              </a:rPr>
              <a:t>r</a:t>
            </a:r>
            <a:r>
              <a:rPr sz="1200" spc="75" dirty="0" smtClean="0">
                <a:solidFill>
                  <a:srgbClr val="F0709E"/>
                </a:solidFill>
                <a:latin typeface="Arial"/>
                <a:cs typeface="Arial"/>
              </a:rPr>
              <a:t>c</a:t>
            </a:r>
            <a:r>
              <a:rPr sz="1200" spc="-45" dirty="0" smtClean="0">
                <a:solidFill>
                  <a:srgbClr val="EF4289"/>
                </a:solidFill>
                <a:latin typeface="Arial"/>
                <a:cs typeface="Arial"/>
              </a:rPr>
              <a:t>í</a:t>
            </a:r>
            <a:r>
              <a:rPr sz="1200" spc="-140" dirty="0" smtClean="0">
                <a:solidFill>
                  <a:srgbClr val="EF5D95"/>
                </a:solidFill>
                <a:latin typeface="Arial"/>
                <a:cs typeface="Arial"/>
              </a:rPr>
              <a:t>a</a:t>
            </a:r>
            <a:r>
              <a:rPr sz="1200" spc="-229" dirty="0" smtClean="0">
                <a:solidFill>
                  <a:srgbClr val="EF5D95"/>
                </a:solidFill>
                <a:latin typeface="Arial"/>
                <a:cs typeface="Arial"/>
              </a:rPr>
              <a:t> </a:t>
            </a:r>
            <a:r>
              <a:rPr sz="1200" spc="45" dirty="0" smtClean="0">
                <a:solidFill>
                  <a:srgbClr val="EF4289"/>
                </a:solidFill>
                <a:latin typeface="Arial"/>
                <a:cs typeface="Arial"/>
              </a:rPr>
              <a:t>l</a:t>
            </a:r>
            <a:r>
              <a:rPr sz="1200" spc="25" dirty="0" smtClean="0">
                <a:solidFill>
                  <a:srgbClr val="EF4289"/>
                </a:solidFill>
                <a:latin typeface="Arial"/>
                <a:cs typeface="Arial"/>
              </a:rPr>
              <a:t> </a:t>
            </a:r>
            <a:r>
              <a:rPr sz="1200" spc="-40" dirty="0" smtClean="0">
                <a:solidFill>
                  <a:srgbClr val="EF5D95"/>
                </a:solidFill>
                <a:latin typeface="Arial"/>
                <a:cs typeface="Arial"/>
              </a:rPr>
              <a:t>p</a:t>
            </a:r>
            <a:r>
              <a:rPr sz="1200" spc="25" dirty="0" smtClean="0">
                <a:solidFill>
                  <a:srgbClr val="EF4289"/>
                </a:solidFill>
                <a:latin typeface="Arial"/>
                <a:cs typeface="Arial"/>
              </a:rPr>
              <a:t>i</a:t>
            </a:r>
            <a:r>
              <a:rPr sz="1200" spc="-125" dirty="0" smtClean="0">
                <a:solidFill>
                  <a:srgbClr val="EF5D95"/>
                </a:solidFill>
                <a:latin typeface="Arial"/>
                <a:cs typeface="Arial"/>
              </a:rPr>
              <a:t>pes""</a:t>
            </a:r>
            <a:endParaRPr sz="1200">
              <a:latin typeface="Arial"/>
              <a:cs typeface="Arial"/>
            </a:endParaRPr>
          </a:p>
        </p:txBody>
      </p:sp>
      <p:sp>
        <p:nvSpPr>
          <p:cNvPr id="20" name="object 20"/>
          <p:cNvSpPr txBox="1"/>
          <p:nvPr/>
        </p:nvSpPr>
        <p:spPr>
          <a:xfrm>
            <a:off x="7992861" y="2793897"/>
            <a:ext cx="1003300" cy="447040"/>
          </a:xfrm>
          <a:prstGeom prst="rect">
            <a:avLst/>
          </a:prstGeom>
        </p:spPr>
        <p:txBody>
          <a:bodyPr vert="horz" wrap="square" lIns="0" tIns="0" rIns="0" bIns="0" rtlCol="0">
            <a:noAutofit/>
          </a:bodyPr>
          <a:lstStyle/>
          <a:p>
            <a:pPr marL="12700">
              <a:lnSpc>
                <a:spcPct val="100000"/>
              </a:lnSpc>
            </a:pPr>
            <a:r>
              <a:rPr sz="1200" spc="-150" dirty="0" smtClean="0">
                <a:solidFill>
                  <a:srgbClr val="EF4289"/>
                </a:solidFill>
                <a:latin typeface="Arial"/>
                <a:cs typeface="Arial"/>
              </a:rPr>
              <a:t>R</a:t>
            </a:r>
            <a:r>
              <a:rPr sz="1200" spc="-75" dirty="0" smtClean="0">
                <a:solidFill>
                  <a:srgbClr val="EF5D95"/>
                </a:solidFill>
                <a:latin typeface="Arial"/>
                <a:cs typeface="Arial"/>
              </a:rPr>
              <a:t>o</a:t>
            </a:r>
            <a:r>
              <a:rPr sz="1200" spc="-80" dirty="0" smtClean="0">
                <a:solidFill>
                  <a:srgbClr val="EF4289"/>
                </a:solidFill>
                <a:latin typeface="Arial"/>
                <a:cs typeface="Arial"/>
              </a:rPr>
              <a:t>u</a:t>
            </a:r>
            <a:r>
              <a:rPr sz="1200" spc="-40" dirty="0" smtClean="0">
                <a:solidFill>
                  <a:srgbClr val="EF5D95"/>
                </a:solidFill>
                <a:latin typeface="Arial"/>
                <a:cs typeface="Arial"/>
              </a:rPr>
              <a:t>g</a:t>
            </a:r>
            <a:r>
              <a:rPr sz="1200" spc="-170" dirty="0" smtClean="0">
                <a:solidFill>
                  <a:srgbClr val="ED1C75"/>
                </a:solidFill>
                <a:latin typeface="Arial"/>
                <a:cs typeface="Arial"/>
              </a:rPr>
              <a:t>t</a:t>
            </a:r>
            <a:r>
              <a:rPr sz="1200" spc="-75" dirty="0" smtClean="0">
                <a:solidFill>
                  <a:srgbClr val="EF4289"/>
                </a:solidFill>
                <a:latin typeface="Arial"/>
                <a:cs typeface="Arial"/>
              </a:rPr>
              <a:t>1</a:t>
            </a:r>
            <a:r>
              <a:rPr sz="1200" spc="-165" dirty="0" smtClean="0">
                <a:solidFill>
                  <a:srgbClr val="EF4289"/>
                </a:solidFill>
                <a:latin typeface="Arial"/>
                <a:cs typeface="Arial"/>
              </a:rPr>
              <a:t>n</a:t>
            </a:r>
            <a:r>
              <a:rPr sz="1200" spc="-70" dirty="0" smtClean="0">
                <a:solidFill>
                  <a:srgbClr val="EF5D95"/>
                </a:solidFill>
                <a:latin typeface="Arial"/>
                <a:cs typeface="Arial"/>
              </a:rPr>
              <a:t>ess.</a:t>
            </a:r>
            <a:r>
              <a:rPr sz="1200" spc="35" dirty="0" smtClean="0">
                <a:solidFill>
                  <a:srgbClr val="EF5D95"/>
                </a:solidFill>
                <a:latin typeface="Arial"/>
                <a:cs typeface="Arial"/>
              </a:rPr>
              <a:t> </a:t>
            </a:r>
            <a:r>
              <a:rPr sz="1200" i="1" spc="60" dirty="0" smtClean="0">
                <a:solidFill>
                  <a:srgbClr val="EF5D95"/>
                </a:solidFill>
                <a:latin typeface="Times New Roman"/>
                <a:cs typeface="Times New Roman"/>
              </a:rPr>
              <a:t>e</a:t>
            </a:r>
            <a:endParaRPr sz="1200">
              <a:latin typeface="Times New Roman"/>
              <a:cs typeface="Times New Roman"/>
            </a:endParaRPr>
          </a:p>
          <a:p>
            <a:pPr>
              <a:lnSpc>
                <a:spcPts val="500"/>
              </a:lnSpc>
              <a:spcBef>
                <a:spcPts val="49"/>
              </a:spcBef>
            </a:pPr>
            <a:endParaRPr sz="500"/>
          </a:p>
          <a:p>
            <a:pPr marL="87630">
              <a:lnSpc>
                <a:spcPct val="100000"/>
              </a:lnSpc>
              <a:tabLst>
                <a:tab pos="743585" algn="l"/>
              </a:tabLst>
            </a:pPr>
            <a:r>
              <a:rPr sz="1150" spc="40" dirty="0" smtClean="0">
                <a:solidFill>
                  <a:srgbClr val="3D3B3B"/>
                </a:solidFill>
                <a:latin typeface="Arial"/>
                <a:cs typeface="Arial"/>
              </a:rPr>
              <a:t>ft	</a:t>
            </a:r>
            <a:r>
              <a:rPr sz="1200" spc="-30" dirty="0" smtClean="0">
                <a:solidFill>
                  <a:srgbClr val="5E5D5E"/>
                </a:solidFill>
                <a:latin typeface="Arial"/>
                <a:cs typeface="Arial"/>
              </a:rPr>
              <a:t>mm</a:t>
            </a:r>
            <a:endParaRPr sz="1200">
              <a:latin typeface="Arial"/>
              <a:cs typeface="Arial"/>
            </a:endParaRPr>
          </a:p>
        </p:txBody>
      </p:sp>
      <p:sp>
        <p:nvSpPr>
          <p:cNvPr id="21" name="object 21"/>
          <p:cNvSpPr txBox="1"/>
          <p:nvPr/>
        </p:nvSpPr>
        <p:spPr>
          <a:xfrm>
            <a:off x="6740190" y="3046590"/>
            <a:ext cx="539750" cy="194310"/>
          </a:xfrm>
          <a:prstGeom prst="rect">
            <a:avLst/>
          </a:prstGeom>
        </p:spPr>
        <p:txBody>
          <a:bodyPr vert="horz" wrap="square" lIns="0" tIns="0" rIns="0" bIns="0" rtlCol="0">
            <a:noAutofit/>
          </a:bodyPr>
          <a:lstStyle/>
          <a:p>
            <a:pPr marL="12700">
              <a:lnSpc>
                <a:spcPct val="100000"/>
              </a:lnSpc>
            </a:pPr>
            <a:r>
              <a:rPr sz="1200" spc="-114" dirty="0" smtClean="0">
                <a:solidFill>
                  <a:srgbClr val="3D3B3B"/>
                </a:solidFill>
                <a:latin typeface="Arial"/>
                <a:cs typeface="Arial"/>
              </a:rPr>
              <a:t>M</a:t>
            </a:r>
            <a:r>
              <a:rPr sz="1200" spc="-165" dirty="0" smtClean="0">
                <a:solidFill>
                  <a:srgbClr val="5E5D5E"/>
                </a:solidFill>
                <a:latin typeface="Arial"/>
                <a:cs typeface="Arial"/>
              </a:rPr>
              <a:t>a</a:t>
            </a:r>
            <a:r>
              <a:rPr sz="1200" spc="0" dirty="0" smtClean="0">
                <a:solidFill>
                  <a:srgbClr val="3D3B3B"/>
                </a:solidFill>
                <a:latin typeface="Arial"/>
                <a:cs typeface="Arial"/>
              </a:rPr>
              <a:t>ter</a:t>
            </a:r>
            <a:r>
              <a:rPr sz="1200" spc="50" dirty="0" smtClean="0">
                <a:solidFill>
                  <a:srgbClr val="3D3B3B"/>
                </a:solidFill>
                <a:latin typeface="Arial"/>
                <a:cs typeface="Arial"/>
              </a:rPr>
              <a:t>i</a:t>
            </a:r>
            <a:r>
              <a:rPr sz="1200" spc="-10" dirty="0" smtClean="0">
                <a:solidFill>
                  <a:srgbClr val="5E5D5E"/>
                </a:solidFill>
                <a:latin typeface="Arial"/>
                <a:cs typeface="Arial"/>
              </a:rPr>
              <a:t>al</a:t>
            </a:r>
            <a:endParaRPr sz="1200">
              <a:latin typeface="Arial"/>
              <a:cs typeface="Arial"/>
            </a:endParaRPr>
          </a:p>
        </p:txBody>
      </p:sp>
      <p:sp>
        <p:nvSpPr>
          <p:cNvPr id="22" name="object 22"/>
          <p:cNvSpPr txBox="1"/>
          <p:nvPr/>
        </p:nvSpPr>
        <p:spPr>
          <a:xfrm>
            <a:off x="6724061" y="3290724"/>
            <a:ext cx="880744" cy="1095375"/>
          </a:xfrm>
          <a:prstGeom prst="rect">
            <a:avLst/>
          </a:prstGeom>
        </p:spPr>
        <p:txBody>
          <a:bodyPr vert="horz" wrap="square" lIns="0" tIns="0" rIns="0" bIns="0" rtlCol="0">
            <a:noAutofit/>
          </a:bodyPr>
          <a:lstStyle/>
          <a:p>
            <a:pPr marL="12700" marR="12700" indent="5080">
              <a:lnSpc>
                <a:spcPct val="98800"/>
              </a:lnSpc>
            </a:pPr>
            <a:r>
              <a:rPr sz="1200" spc="-215" dirty="0" smtClean="0">
                <a:solidFill>
                  <a:srgbClr val="5E5D5E"/>
                </a:solidFill>
                <a:latin typeface="Arial"/>
                <a:cs typeface="Arial"/>
              </a:rPr>
              <a:t>G </a:t>
            </a:r>
            <a:r>
              <a:rPr sz="1200" spc="-60" dirty="0" smtClean="0">
                <a:solidFill>
                  <a:srgbClr val="3D3B3B"/>
                </a:solidFill>
                <a:latin typeface="Arial"/>
                <a:cs typeface="Arial"/>
              </a:rPr>
              <a:t>l</a:t>
            </a:r>
            <a:r>
              <a:rPr sz="1200" spc="-70" dirty="0" smtClean="0">
                <a:solidFill>
                  <a:srgbClr val="5E5D5E"/>
                </a:solidFill>
                <a:latin typeface="Arial"/>
                <a:cs typeface="Arial"/>
              </a:rPr>
              <a:t>ass,</a:t>
            </a:r>
            <a:r>
              <a:rPr sz="1200" spc="75" dirty="0" smtClean="0">
                <a:solidFill>
                  <a:srgbClr val="5E5D5E"/>
                </a:solidFill>
                <a:latin typeface="Arial"/>
                <a:cs typeface="Arial"/>
              </a:rPr>
              <a:t> </a:t>
            </a:r>
            <a:r>
              <a:rPr sz="1200" spc="5" dirty="0" smtClean="0">
                <a:solidFill>
                  <a:srgbClr val="5E5D5E"/>
                </a:solidFill>
                <a:latin typeface="Arial"/>
                <a:cs typeface="Arial"/>
              </a:rPr>
              <a:t>p</a:t>
            </a:r>
            <a:r>
              <a:rPr sz="1200" spc="25" dirty="0" smtClean="0">
                <a:solidFill>
                  <a:srgbClr val="282828"/>
                </a:solidFill>
                <a:latin typeface="Arial"/>
                <a:cs typeface="Arial"/>
              </a:rPr>
              <a:t>l</a:t>
            </a:r>
            <a:r>
              <a:rPr sz="1200" spc="-65" dirty="0" smtClean="0">
                <a:solidFill>
                  <a:srgbClr val="5E5D5E"/>
                </a:solidFill>
                <a:latin typeface="Arial"/>
                <a:cs typeface="Arial"/>
              </a:rPr>
              <a:t>as</a:t>
            </a:r>
            <a:r>
              <a:rPr sz="1200" spc="30" dirty="0" smtClean="0">
                <a:solidFill>
                  <a:srgbClr val="5E5D5E"/>
                </a:solidFill>
                <a:latin typeface="Arial"/>
                <a:cs typeface="Arial"/>
              </a:rPr>
              <a:t>t</a:t>
            </a:r>
            <a:r>
              <a:rPr sz="1200" spc="-130" dirty="0" smtClean="0">
                <a:solidFill>
                  <a:srgbClr val="3D3B3B"/>
                </a:solidFill>
                <a:latin typeface="Arial"/>
                <a:cs typeface="Arial"/>
              </a:rPr>
              <a:t>í</a:t>
            </a:r>
            <a:r>
              <a:rPr sz="1200" spc="-50" dirty="0" smtClean="0">
                <a:solidFill>
                  <a:srgbClr val="5E5D5E"/>
                </a:solidFill>
                <a:latin typeface="Arial"/>
                <a:cs typeface="Arial"/>
              </a:rPr>
              <a:t>c</a:t>
            </a:r>
            <a:r>
              <a:rPr sz="1200" spc="-30" dirty="0" smtClean="0">
                <a:solidFill>
                  <a:srgbClr val="5E5D5E"/>
                </a:solidFill>
                <a:latin typeface="Arial"/>
                <a:cs typeface="Arial"/>
              </a:rPr>
              <a:t> </a:t>
            </a:r>
            <a:r>
              <a:rPr sz="1200" spc="-105" dirty="0" smtClean="0">
                <a:solidFill>
                  <a:srgbClr val="5E5D5E"/>
                </a:solidFill>
                <a:latin typeface="Arial"/>
                <a:cs typeface="Arial"/>
              </a:rPr>
              <a:t>Con</a:t>
            </a:r>
            <a:r>
              <a:rPr sz="1200" spc="0" dirty="0" smtClean="0">
                <a:solidFill>
                  <a:srgbClr val="5E5D5E"/>
                </a:solidFill>
                <a:latin typeface="Arial"/>
                <a:cs typeface="Arial"/>
              </a:rPr>
              <a:t>c</a:t>
            </a:r>
            <a:r>
              <a:rPr sz="1200" spc="-25" dirty="0" smtClean="0">
                <a:solidFill>
                  <a:srgbClr val="3D3B3B"/>
                </a:solidFill>
                <a:latin typeface="Arial"/>
                <a:cs typeface="Arial"/>
              </a:rPr>
              <a:t>r</a:t>
            </a:r>
            <a:r>
              <a:rPr sz="1200" spc="-120" dirty="0" smtClean="0">
                <a:solidFill>
                  <a:srgbClr val="5E5D5E"/>
                </a:solidFill>
                <a:latin typeface="Arial"/>
                <a:cs typeface="Arial"/>
              </a:rPr>
              <a:t>e</a:t>
            </a:r>
            <a:r>
              <a:rPr sz="1200" spc="10" dirty="0" smtClean="0">
                <a:solidFill>
                  <a:srgbClr val="3D3B3B"/>
                </a:solidFill>
                <a:latin typeface="Arial"/>
                <a:cs typeface="Arial"/>
              </a:rPr>
              <a:t>te</a:t>
            </a:r>
            <a:r>
              <a:rPr sz="1200" spc="5" dirty="0" smtClean="0">
                <a:solidFill>
                  <a:srgbClr val="3D3B3B"/>
                </a:solidFill>
                <a:latin typeface="Arial"/>
                <a:cs typeface="Arial"/>
              </a:rPr>
              <a:t> </a:t>
            </a:r>
            <a:r>
              <a:rPr sz="1200" spc="-120" dirty="0" smtClean="0">
                <a:solidFill>
                  <a:srgbClr val="4B4B4B"/>
                </a:solidFill>
                <a:latin typeface="Arial"/>
                <a:cs typeface="Arial"/>
              </a:rPr>
              <a:t>Wood</a:t>
            </a:r>
            <a:r>
              <a:rPr sz="1200" spc="100" dirty="0" smtClean="0">
                <a:solidFill>
                  <a:srgbClr val="4B4B4B"/>
                </a:solidFill>
                <a:latin typeface="Arial"/>
                <a:cs typeface="Arial"/>
              </a:rPr>
              <a:t> </a:t>
            </a:r>
            <a:r>
              <a:rPr sz="1200" spc="-70" dirty="0" smtClean="0">
                <a:solidFill>
                  <a:srgbClr val="5E5D5E"/>
                </a:solidFill>
                <a:latin typeface="Arial"/>
                <a:cs typeface="Arial"/>
              </a:rPr>
              <a:t>stave</a:t>
            </a:r>
            <a:r>
              <a:rPr sz="1200" spc="-40" dirty="0" smtClean="0">
                <a:solidFill>
                  <a:srgbClr val="5E5D5E"/>
                </a:solidFill>
                <a:latin typeface="Arial"/>
                <a:cs typeface="Arial"/>
              </a:rPr>
              <a:t> </a:t>
            </a:r>
            <a:r>
              <a:rPr sz="1200" spc="-80" dirty="0" smtClean="0">
                <a:solidFill>
                  <a:srgbClr val="4B4B4B"/>
                </a:solidFill>
                <a:latin typeface="Arial"/>
                <a:cs typeface="Arial"/>
              </a:rPr>
              <a:t>Rulbber,</a:t>
            </a:r>
            <a:r>
              <a:rPr sz="1200" spc="-50" dirty="0" smtClean="0">
                <a:solidFill>
                  <a:srgbClr val="4B4B4B"/>
                </a:solidFill>
                <a:latin typeface="Arial"/>
                <a:cs typeface="Arial"/>
              </a:rPr>
              <a:t> </a:t>
            </a:r>
            <a:r>
              <a:rPr sz="1200" spc="-85" dirty="0" smtClean="0">
                <a:solidFill>
                  <a:srgbClr val="5E5D5E"/>
                </a:solidFill>
                <a:latin typeface="Arial"/>
                <a:cs typeface="Arial"/>
              </a:rPr>
              <a:t>smo</a:t>
            </a:r>
            <a:r>
              <a:rPr sz="1200" spc="-20" dirty="0" smtClean="0">
                <a:solidFill>
                  <a:srgbClr val="5E5D5E"/>
                </a:solidFill>
                <a:latin typeface="Arial"/>
                <a:cs typeface="Arial"/>
              </a:rPr>
              <a:t>o</a:t>
            </a:r>
            <a:r>
              <a:rPr sz="1200" spc="-110" dirty="0" smtClean="0">
                <a:solidFill>
                  <a:srgbClr val="3D3B3B"/>
                </a:solidFill>
                <a:latin typeface="Arial"/>
                <a:cs typeface="Arial"/>
              </a:rPr>
              <a:t>tt1</a:t>
            </a:r>
            <a:r>
              <a:rPr sz="1200" spc="-100" dirty="0" smtClean="0">
                <a:solidFill>
                  <a:srgbClr val="3D3B3B"/>
                </a:solidFill>
                <a:latin typeface="Arial"/>
                <a:cs typeface="Arial"/>
              </a:rPr>
              <a:t>e</a:t>
            </a:r>
            <a:r>
              <a:rPr sz="1200" spc="50" dirty="0" smtClean="0">
                <a:solidFill>
                  <a:srgbClr val="5E5D5E"/>
                </a:solidFill>
                <a:latin typeface="Arial"/>
                <a:cs typeface="Arial"/>
              </a:rPr>
              <a:t>d</a:t>
            </a:r>
            <a:r>
              <a:rPr sz="1200" spc="25" dirty="0" smtClean="0">
                <a:solidFill>
                  <a:srgbClr val="5E5D5E"/>
                </a:solidFill>
                <a:latin typeface="Arial"/>
                <a:cs typeface="Arial"/>
              </a:rPr>
              <a:t> </a:t>
            </a:r>
            <a:r>
              <a:rPr sz="1200" spc="-80" dirty="0" smtClean="0">
                <a:solidFill>
                  <a:srgbClr val="5E5D5E"/>
                </a:solidFill>
                <a:latin typeface="Arial"/>
                <a:cs typeface="Arial"/>
              </a:rPr>
              <a:t>Copper</a:t>
            </a:r>
            <a:r>
              <a:rPr sz="1200" spc="95" dirty="0" smtClean="0">
                <a:solidFill>
                  <a:srgbClr val="5E5D5E"/>
                </a:solidFill>
                <a:latin typeface="Arial"/>
                <a:cs typeface="Arial"/>
              </a:rPr>
              <a:t> </a:t>
            </a:r>
            <a:r>
              <a:rPr sz="1200" spc="-70" dirty="0" smtClean="0">
                <a:solidFill>
                  <a:srgbClr val="5E5D5E"/>
                </a:solidFill>
                <a:latin typeface="Arial"/>
                <a:cs typeface="Arial"/>
              </a:rPr>
              <a:t>or</a:t>
            </a:r>
            <a:endParaRPr sz="1200">
              <a:latin typeface="Arial"/>
              <a:cs typeface="Arial"/>
            </a:endParaRPr>
          </a:p>
        </p:txBody>
      </p:sp>
      <p:sp>
        <p:nvSpPr>
          <p:cNvPr id="23" name="object 23"/>
          <p:cNvSpPr txBox="1"/>
          <p:nvPr/>
        </p:nvSpPr>
        <p:spPr>
          <a:xfrm>
            <a:off x="7740177" y="3283154"/>
            <a:ext cx="1282065" cy="922019"/>
          </a:xfrm>
          <a:prstGeom prst="rect">
            <a:avLst/>
          </a:prstGeom>
        </p:spPr>
        <p:txBody>
          <a:bodyPr vert="horz" wrap="square" lIns="0" tIns="0" rIns="0" bIns="0" rtlCol="0">
            <a:noAutofit/>
          </a:bodyPr>
          <a:lstStyle/>
          <a:p>
            <a:pPr marL="107314" algn="ctr">
              <a:lnSpc>
                <a:spcPct val="100000"/>
              </a:lnSpc>
            </a:pPr>
            <a:r>
              <a:rPr sz="1200" spc="-245" dirty="0" smtClean="0">
                <a:solidFill>
                  <a:srgbClr val="5E5D5E"/>
                </a:solidFill>
                <a:latin typeface="Arial"/>
                <a:cs typeface="Arial"/>
              </a:rPr>
              <a:t>O</a:t>
            </a:r>
            <a:r>
              <a:rPr sz="1200" spc="65" dirty="0" smtClean="0">
                <a:solidFill>
                  <a:srgbClr val="5E5D5E"/>
                </a:solidFill>
                <a:latin typeface="Arial"/>
                <a:cs typeface="Arial"/>
              </a:rPr>
              <a:t> </a:t>
            </a:r>
            <a:r>
              <a:rPr sz="1200" spc="-25" dirty="0" smtClean="0">
                <a:solidFill>
                  <a:srgbClr val="5E5D5E"/>
                </a:solidFill>
                <a:latin typeface="Arial"/>
                <a:cs typeface="Arial"/>
              </a:rPr>
              <a:t>(</a:t>
            </a:r>
            <a:r>
              <a:rPr sz="1200" spc="-50" dirty="0" smtClean="0">
                <a:solidFill>
                  <a:srgbClr val="5E5D5E"/>
                </a:solidFill>
                <a:latin typeface="Arial"/>
                <a:cs typeface="Arial"/>
              </a:rPr>
              <a:t>s</a:t>
            </a:r>
            <a:r>
              <a:rPr sz="1200" spc="-70" dirty="0" smtClean="0">
                <a:solidFill>
                  <a:srgbClr val="3D3B3B"/>
                </a:solidFill>
                <a:latin typeface="Arial"/>
                <a:cs typeface="Arial"/>
              </a:rPr>
              <a:t>m</a:t>
            </a:r>
            <a:r>
              <a:rPr sz="1200" spc="-95" dirty="0" smtClean="0">
                <a:solidFill>
                  <a:srgbClr val="5E5D5E"/>
                </a:solidFill>
                <a:latin typeface="Arial"/>
                <a:cs typeface="Arial"/>
              </a:rPr>
              <a:t>o</a:t>
            </a:r>
            <a:r>
              <a:rPr sz="1200" spc="-145" dirty="0" smtClean="0">
                <a:solidFill>
                  <a:srgbClr val="5E5D5E"/>
                </a:solidFill>
                <a:latin typeface="Arial"/>
                <a:cs typeface="Arial"/>
              </a:rPr>
              <a:t>o</a:t>
            </a:r>
            <a:r>
              <a:rPr sz="1200" spc="50" dirty="0" smtClean="0">
                <a:solidFill>
                  <a:srgbClr val="3D3B3B"/>
                </a:solidFill>
                <a:latin typeface="Arial"/>
                <a:cs typeface="Arial"/>
              </a:rPr>
              <a:t>t</a:t>
            </a:r>
            <a:r>
              <a:rPr sz="1200" spc="40" dirty="0" smtClean="0">
                <a:solidFill>
                  <a:srgbClr val="3D3B3B"/>
                </a:solidFill>
                <a:latin typeface="Arial"/>
                <a:cs typeface="Arial"/>
              </a:rPr>
              <a:t>h</a:t>
            </a:r>
            <a:r>
              <a:rPr sz="1200" spc="10" dirty="0" smtClean="0">
                <a:solidFill>
                  <a:srgbClr val="5E5D5E"/>
                </a:solidFill>
                <a:latin typeface="Arial"/>
                <a:cs typeface="Arial"/>
              </a:rPr>
              <a:t>)</a:t>
            </a:r>
            <a:endParaRPr sz="1200">
              <a:latin typeface="Arial"/>
              <a:cs typeface="Arial"/>
            </a:endParaRPr>
          </a:p>
          <a:p>
            <a:pPr marL="12700">
              <a:lnSpc>
                <a:spcPts val="1490"/>
              </a:lnSpc>
            </a:pPr>
            <a:r>
              <a:rPr sz="1250" spc="135" dirty="0" smtClean="0">
                <a:solidFill>
                  <a:srgbClr val="5E5D5E"/>
                </a:solidFill>
                <a:latin typeface="Times New Roman"/>
                <a:cs typeface="Times New Roman"/>
              </a:rPr>
              <a:t>0</a:t>
            </a:r>
            <a:r>
              <a:rPr sz="1250" spc="-20" dirty="0" smtClean="0">
                <a:solidFill>
                  <a:srgbClr val="3D3B3B"/>
                </a:solidFill>
                <a:latin typeface="Times New Roman"/>
                <a:cs typeface="Times New Roman"/>
              </a:rPr>
              <a:t>.</a:t>
            </a:r>
            <a:r>
              <a:rPr sz="1250" spc="110" dirty="0" smtClean="0">
                <a:solidFill>
                  <a:srgbClr val="5E5D5E"/>
                </a:solidFill>
                <a:latin typeface="Times New Roman"/>
                <a:cs typeface="Times New Roman"/>
              </a:rPr>
              <a:t>00</a:t>
            </a:r>
            <a:r>
              <a:rPr sz="1250" spc="10" dirty="0" smtClean="0">
                <a:solidFill>
                  <a:srgbClr val="5E5D5E"/>
                </a:solidFill>
                <a:latin typeface="Times New Roman"/>
                <a:cs typeface="Times New Roman"/>
              </a:rPr>
              <a:t>3</a:t>
            </a:r>
            <a:r>
              <a:rPr sz="1250" spc="215" dirty="0" smtClean="0">
                <a:solidFill>
                  <a:srgbClr val="3D3B3B"/>
                </a:solidFill>
                <a:latin typeface="Times New Roman"/>
                <a:cs typeface="Times New Roman"/>
              </a:rPr>
              <a:t>-</a:t>
            </a:r>
            <a:r>
              <a:rPr sz="1250" spc="90" dirty="0" smtClean="0">
                <a:solidFill>
                  <a:srgbClr val="5E5D5E"/>
                </a:solidFill>
                <a:latin typeface="Times New Roman"/>
                <a:cs typeface="Times New Roman"/>
              </a:rPr>
              <a:t>0</a:t>
            </a:r>
            <a:r>
              <a:rPr sz="1250" spc="-20" dirty="0" smtClean="0">
                <a:solidFill>
                  <a:srgbClr val="282828"/>
                </a:solidFill>
                <a:latin typeface="Times New Roman"/>
                <a:cs typeface="Times New Roman"/>
              </a:rPr>
              <a:t>.</a:t>
            </a:r>
            <a:r>
              <a:rPr sz="1250" spc="105" dirty="0" smtClean="0">
                <a:solidFill>
                  <a:srgbClr val="5E5D5E"/>
                </a:solidFill>
                <a:latin typeface="Times New Roman"/>
                <a:cs typeface="Times New Roman"/>
              </a:rPr>
              <a:t>03</a:t>
            </a:r>
            <a:r>
              <a:rPr sz="1250" spc="130" dirty="0" smtClean="0">
                <a:solidFill>
                  <a:srgbClr val="5E5D5E"/>
                </a:solidFill>
                <a:latin typeface="Times New Roman"/>
                <a:cs typeface="Times New Roman"/>
              </a:rPr>
              <a:t> </a:t>
            </a:r>
            <a:r>
              <a:rPr sz="1250" spc="75" dirty="0" smtClean="0">
                <a:solidFill>
                  <a:srgbClr val="5E5D5E"/>
                </a:solidFill>
                <a:latin typeface="Times New Roman"/>
                <a:cs typeface="Times New Roman"/>
              </a:rPr>
              <a:t>0.</a:t>
            </a:r>
            <a:r>
              <a:rPr sz="1250" spc="-30" dirty="0" smtClean="0">
                <a:solidFill>
                  <a:srgbClr val="5E5D5E"/>
                </a:solidFill>
                <a:latin typeface="Times New Roman"/>
                <a:cs typeface="Times New Roman"/>
              </a:rPr>
              <a:t>9</a:t>
            </a:r>
            <a:r>
              <a:rPr sz="1250" spc="300" dirty="0" smtClean="0">
                <a:solidFill>
                  <a:srgbClr val="3D3B3B"/>
                </a:solidFill>
                <a:latin typeface="Times New Roman"/>
                <a:cs typeface="Times New Roman"/>
              </a:rPr>
              <a:t>-</a:t>
            </a:r>
            <a:r>
              <a:rPr sz="1250" spc="125" dirty="0" smtClean="0">
                <a:solidFill>
                  <a:srgbClr val="5E5D5E"/>
                </a:solidFill>
                <a:latin typeface="Times New Roman"/>
                <a:cs typeface="Times New Roman"/>
              </a:rPr>
              <a:t>9</a:t>
            </a:r>
            <a:endParaRPr sz="1250">
              <a:latin typeface="Times New Roman"/>
              <a:cs typeface="Times New Roman"/>
            </a:endParaRPr>
          </a:p>
          <a:p>
            <a:pPr marL="12700">
              <a:lnSpc>
                <a:spcPts val="1395"/>
              </a:lnSpc>
              <a:tabLst>
                <a:tab pos="867410" algn="l"/>
              </a:tabLst>
            </a:pPr>
            <a:r>
              <a:rPr sz="1250" spc="70" dirty="0" smtClean="0">
                <a:solidFill>
                  <a:srgbClr val="5E5D5E"/>
                </a:solidFill>
                <a:latin typeface="Times New Roman"/>
                <a:cs typeface="Times New Roman"/>
              </a:rPr>
              <a:t>0.00</a:t>
            </a:r>
            <a:r>
              <a:rPr sz="1250" spc="-160" dirty="0" smtClean="0">
                <a:solidFill>
                  <a:srgbClr val="5E5D5E"/>
                </a:solidFill>
                <a:latin typeface="Times New Roman"/>
                <a:cs typeface="Times New Roman"/>
              </a:rPr>
              <a:t> </a:t>
            </a:r>
            <a:r>
              <a:rPr sz="1250" spc="-40" dirty="0" smtClean="0">
                <a:solidFill>
                  <a:srgbClr val="3D3B3B"/>
                </a:solidFill>
                <a:latin typeface="Times New Roman"/>
                <a:cs typeface="Times New Roman"/>
              </a:rPr>
              <a:t>1</a:t>
            </a:r>
            <a:r>
              <a:rPr sz="1250" spc="65" dirty="0" smtClean="0">
                <a:solidFill>
                  <a:srgbClr val="5E5D5E"/>
                </a:solidFill>
                <a:latin typeface="Times New Roman"/>
                <a:cs typeface="Times New Roman"/>
              </a:rPr>
              <a:t>6	</a:t>
            </a:r>
            <a:r>
              <a:rPr sz="1250" spc="95" dirty="0" smtClean="0">
                <a:solidFill>
                  <a:srgbClr val="5E5D5E"/>
                </a:solidFill>
                <a:latin typeface="Times New Roman"/>
                <a:cs typeface="Times New Roman"/>
              </a:rPr>
              <a:t>0.5</a:t>
            </a:r>
            <a:endParaRPr sz="1250">
              <a:latin typeface="Times New Roman"/>
              <a:cs typeface="Times New Roman"/>
            </a:endParaRPr>
          </a:p>
          <a:p>
            <a:pPr>
              <a:lnSpc>
                <a:spcPts val="1300"/>
              </a:lnSpc>
              <a:spcBef>
                <a:spcPts val="36"/>
              </a:spcBef>
            </a:pPr>
            <a:endParaRPr sz="1300"/>
          </a:p>
          <a:p>
            <a:pPr marL="12700">
              <a:lnSpc>
                <a:spcPct val="100000"/>
              </a:lnSpc>
              <a:tabLst>
                <a:tab pos="867410" algn="l"/>
              </a:tabLst>
            </a:pPr>
            <a:r>
              <a:rPr sz="1250" spc="135" dirty="0" smtClean="0">
                <a:solidFill>
                  <a:srgbClr val="5E5D5E"/>
                </a:solidFill>
                <a:latin typeface="Times New Roman"/>
                <a:cs typeface="Times New Roman"/>
              </a:rPr>
              <a:t>0</a:t>
            </a:r>
            <a:r>
              <a:rPr sz="1250" spc="-20" dirty="0" smtClean="0">
                <a:solidFill>
                  <a:srgbClr val="3D3B3B"/>
                </a:solidFill>
                <a:latin typeface="Times New Roman"/>
                <a:cs typeface="Times New Roman"/>
              </a:rPr>
              <a:t>.</a:t>
            </a:r>
            <a:r>
              <a:rPr sz="1250" spc="85" dirty="0" smtClean="0">
                <a:solidFill>
                  <a:srgbClr val="5E5D5E"/>
                </a:solidFill>
                <a:latin typeface="Times New Roman"/>
                <a:cs typeface="Times New Roman"/>
              </a:rPr>
              <a:t>000033	</a:t>
            </a:r>
            <a:r>
              <a:rPr sz="1250" spc="135" dirty="0" smtClean="0">
                <a:solidFill>
                  <a:srgbClr val="5E5D5E"/>
                </a:solidFill>
                <a:latin typeface="Times New Roman"/>
                <a:cs typeface="Times New Roman"/>
              </a:rPr>
              <a:t>0</a:t>
            </a:r>
            <a:r>
              <a:rPr sz="1250" spc="20" dirty="0" smtClean="0">
                <a:solidFill>
                  <a:srgbClr val="3D3B3B"/>
                </a:solidFill>
                <a:latin typeface="Times New Roman"/>
                <a:cs typeface="Times New Roman"/>
              </a:rPr>
              <a:t>.</a:t>
            </a:r>
            <a:r>
              <a:rPr sz="1250" spc="90" dirty="0" smtClean="0">
                <a:solidFill>
                  <a:srgbClr val="5E5D5E"/>
                </a:solidFill>
                <a:latin typeface="Times New Roman"/>
                <a:cs typeface="Times New Roman"/>
              </a:rPr>
              <a:t>01</a:t>
            </a:r>
            <a:endParaRPr sz="1250">
              <a:latin typeface="Times New Roman"/>
              <a:cs typeface="Times New Roman"/>
            </a:endParaRPr>
          </a:p>
        </p:txBody>
      </p:sp>
      <p:sp>
        <p:nvSpPr>
          <p:cNvPr id="25" name="object 25"/>
          <p:cNvSpPr txBox="1"/>
          <p:nvPr/>
        </p:nvSpPr>
        <p:spPr>
          <a:xfrm>
            <a:off x="6621913" y="5964521"/>
            <a:ext cx="2525395" cy="289560"/>
          </a:xfrm>
          <a:prstGeom prst="rect">
            <a:avLst/>
          </a:prstGeom>
        </p:spPr>
        <p:txBody>
          <a:bodyPr vert="horz" wrap="square" lIns="0" tIns="0" rIns="0" bIns="0" rtlCol="0">
            <a:noAutofit/>
          </a:bodyPr>
          <a:lstStyle/>
          <a:p>
            <a:pPr marL="22860">
              <a:lnSpc>
                <a:spcPct val="100000"/>
              </a:lnSpc>
            </a:pPr>
            <a:r>
              <a:rPr sz="1000" spc="60" dirty="0" smtClean="0">
                <a:solidFill>
                  <a:srgbClr val="797979"/>
                </a:solidFill>
                <a:latin typeface="Arial"/>
                <a:cs typeface="Arial"/>
              </a:rPr>
              <a:t>*</a:t>
            </a:r>
            <a:r>
              <a:rPr sz="1000" spc="-180" dirty="0" smtClean="0">
                <a:solidFill>
                  <a:srgbClr val="797979"/>
                </a:solidFill>
                <a:latin typeface="Arial"/>
                <a:cs typeface="Arial"/>
              </a:rPr>
              <a:t> </a:t>
            </a:r>
            <a:r>
              <a:rPr sz="850" spc="40" dirty="0" smtClean="0">
                <a:solidFill>
                  <a:srgbClr val="3D3B3B"/>
                </a:solidFill>
                <a:latin typeface="Arial"/>
                <a:cs typeface="Arial"/>
              </a:rPr>
              <a:t>T</a:t>
            </a:r>
            <a:r>
              <a:rPr sz="850" spc="55" dirty="0" smtClean="0">
                <a:solidFill>
                  <a:srgbClr val="3D3B3B"/>
                </a:solidFill>
                <a:latin typeface="Arial"/>
                <a:cs typeface="Arial"/>
              </a:rPr>
              <a:t>h</a:t>
            </a:r>
            <a:r>
              <a:rPr sz="850" spc="5" dirty="0" smtClean="0">
                <a:solidFill>
                  <a:srgbClr val="5E5D5E"/>
                </a:solidFill>
                <a:latin typeface="Arial"/>
                <a:cs typeface="Arial"/>
              </a:rPr>
              <a:t>e </a:t>
            </a:r>
            <a:r>
              <a:rPr sz="850" spc="45" dirty="0" smtClean="0">
                <a:solidFill>
                  <a:srgbClr val="3D3B3B"/>
                </a:solidFill>
                <a:latin typeface="Arial"/>
                <a:cs typeface="Arial"/>
              </a:rPr>
              <a:t>u</a:t>
            </a:r>
            <a:r>
              <a:rPr sz="850" spc="-25" dirty="0" smtClean="0">
                <a:solidFill>
                  <a:srgbClr val="3D3B3B"/>
                </a:solidFill>
                <a:latin typeface="Arial"/>
                <a:cs typeface="Arial"/>
              </a:rPr>
              <a:t>n</a:t>
            </a:r>
            <a:r>
              <a:rPr sz="850" spc="75" dirty="0" smtClean="0">
                <a:solidFill>
                  <a:srgbClr val="797979"/>
                </a:solidFill>
                <a:latin typeface="Arial"/>
                <a:cs typeface="Arial"/>
              </a:rPr>
              <a:t>c</a:t>
            </a:r>
            <a:r>
              <a:rPr sz="850" spc="-15" dirty="0" smtClean="0">
                <a:solidFill>
                  <a:srgbClr val="5E5D5E"/>
                </a:solidFill>
                <a:latin typeface="Arial"/>
                <a:cs typeface="Arial"/>
              </a:rPr>
              <a:t>e</a:t>
            </a:r>
            <a:r>
              <a:rPr sz="850" spc="-35" dirty="0" smtClean="0">
                <a:solidFill>
                  <a:srgbClr val="282828"/>
                </a:solidFill>
                <a:latin typeface="Arial"/>
                <a:cs typeface="Arial"/>
              </a:rPr>
              <a:t>r</a:t>
            </a:r>
            <a:r>
              <a:rPr sz="850" spc="20" dirty="0" smtClean="0">
                <a:solidFill>
                  <a:srgbClr val="4B4B4B"/>
                </a:solidFill>
                <a:latin typeface="Arial"/>
                <a:cs typeface="Arial"/>
              </a:rPr>
              <a:t>tainty</a:t>
            </a:r>
            <a:r>
              <a:rPr sz="850" spc="110" dirty="0" smtClean="0">
                <a:solidFill>
                  <a:srgbClr val="4B4B4B"/>
                </a:solidFill>
                <a:latin typeface="Arial"/>
                <a:cs typeface="Arial"/>
              </a:rPr>
              <a:t> </a:t>
            </a:r>
            <a:r>
              <a:rPr sz="850" spc="70" dirty="0" smtClean="0">
                <a:solidFill>
                  <a:srgbClr val="3D3B3B"/>
                </a:solidFill>
                <a:latin typeface="Arial"/>
                <a:cs typeface="Arial"/>
              </a:rPr>
              <a:t>in</a:t>
            </a:r>
            <a:r>
              <a:rPr sz="850" spc="-70" dirty="0" smtClean="0">
                <a:solidFill>
                  <a:srgbClr val="3D3B3B"/>
                </a:solidFill>
                <a:latin typeface="Arial"/>
                <a:cs typeface="Arial"/>
              </a:rPr>
              <a:t> </a:t>
            </a:r>
            <a:r>
              <a:rPr sz="850" spc="140" dirty="0" smtClean="0">
                <a:solidFill>
                  <a:srgbClr val="282828"/>
                </a:solidFill>
                <a:latin typeface="Arial"/>
                <a:cs typeface="Arial"/>
              </a:rPr>
              <a:t>t</a:t>
            </a:r>
            <a:r>
              <a:rPr sz="850" spc="-15" dirty="0" smtClean="0">
                <a:solidFill>
                  <a:srgbClr val="4B4B4B"/>
                </a:solidFill>
                <a:latin typeface="Arial"/>
                <a:cs typeface="Arial"/>
              </a:rPr>
              <a:t>hese</a:t>
            </a:r>
            <a:r>
              <a:rPr sz="850" spc="5" dirty="0" smtClean="0">
                <a:solidFill>
                  <a:srgbClr val="4B4B4B"/>
                </a:solidFill>
                <a:latin typeface="Arial"/>
                <a:cs typeface="Arial"/>
              </a:rPr>
              <a:t> </a:t>
            </a:r>
            <a:r>
              <a:rPr sz="850" spc="-25" dirty="0" smtClean="0">
                <a:solidFill>
                  <a:srgbClr val="5E5D5E"/>
                </a:solidFill>
                <a:latin typeface="Arial"/>
                <a:cs typeface="Arial"/>
              </a:rPr>
              <a:t>val</a:t>
            </a:r>
            <a:r>
              <a:rPr sz="850" spc="-75" dirty="0" smtClean="0">
                <a:solidFill>
                  <a:srgbClr val="5E5D5E"/>
                </a:solidFill>
                <a:latin typeface="Arial"/>
                <a:cs typeface="Arial"/>
              </a:rPr>
              <a:t> </a:t>
            </a:r>
            <a:r>
              <a:rPr sz="850" spc="-50" dirty="0" smtClean="0">
                <a:solidFill>
                  <a:srgbClr val="3D3B3B"/>
                </a:solidFill>
                <a:latin typeface="Arial"/>
                <a:cs typeface="Arial"/>
              </a:rPr>
              <a:t>u</a:t>
            </a:r>
            <a:r>
              <a:rPr sz="850" spc="20" dirty="0" smtClean="0">
                <a:solidFill>
                  <a:srgbClr val="5E5D5E"/>
                </a:solidFill>
                <a:latin typeface="Arial"/>
                <a:cs typeface="Arial"/>
              </a:rPr>
              <a:t>es</a:t>
            </a:r>
            <a:r>
              <a:rPr sz="850" spc="-40" dirty="0" smtClean="0">
                <a:solidFill>
                  <a:srgbClr val="5E5D5E"/>
                </a:solidFill>
                <a:latin typeface="Arial"/>
                <a:cs typeface="Arial"/>
              </a:rPr>
              <a:t> </a:t>
            </a:r>
            <a:r>
              <a:rPr sz="850" spc="20" dirty="0" smtClean="0">
                <a:solidFill>
                  <a:srgbClr val="5E5D5E"/>
                </a:solidFill>
                <a:latin typeface="Arial"/>
                <a:cs typeface="Arial"/>
              </a:rPr>
              <a:t>c</a:t>
            </a:r>
            <a:r>
              <a:rPr sz="850" spc="50" dirty="0" smtClean="0">
                <a:solidFill>
                  <a:srgbClr val="5E5D5E"/>
                </a:solidFill>
                <a:latin typeface="Arial"/>
                <a:cs typeface="Arial"/>
              </a:rPr>
              <a:t>a</a:t>
            </a:r>
            <a:r>
              <a:rPr sz="850" spc="-35" dirty="0" smtClean="0">
                <a:solidFill>
                  <a:srgbClr val="3D3B3B"/>
                </a:solidFill>
                <a:latin typeface="Arial"/>
                <a:cs typeface="Arial"/>
              </a:rPr>
              <a:t>n</a:t>
            </a:r>
            <a:r>
              <a:rPr sz="850" spc="40" dirty="0" smtClean="0">
                <a:solidFill>
                  <a:srgbClr val="3D3B3B"/>
                </a:solidFill>
                <a:latin typeface="Arial"/>
                <a:cs typeface="Arial"/>
              </a:rPr>
              <a:t> </a:t>
            </a:r>
            <a:r>
              <a:rPr sz="850" spc="30" dirty="0" smtClean="0">
                <a:solidFill>
                  <a:srgbClr val="5E5D5E"/>
                </a:solidFill>
                <a:latin typeface="Arial"/>
                <a:cs typeface="Arial"/>
              </a:rPr>
              <a:t>be</a:t>
            </a:r>
            <a:r>
              <a:rPr sz="850" spc="20" dirty="0" smtClean="0">
                <a:solidFill>
                  <a:srgbClr val="5E5D5E"/>
                </a:solidFill>
                <a:latin typeface="Arial"/>
                <a:cs typeface="Arial"/>
              </a:rPr>
              <a:t> </a:t>
            </a:r>
            <a:r>
              <a:rPr sz="850" spc="-5" dirty="0" smtClean="0">
                <a:solidFill>
                  <a:srgbClr val="5E5D5E"/>
                </a:solidFill>
                <a:latin typeface="Arial"/>
                <a:cs typeface="Arial"/>
              </a:rPr>
              <a:t>as</a:t>
            </a:r>
            <a:r>
              <a:rPr sz="850" spc="15" dirty="0" smtClean="0">
                <a:solidFill>
                  <a:srgbClr val="5E5D5E"/>
                </a:solidFill>
                <a:latin typeface="Arial"/>
                <a:cs typeface="Arial"/>
              </a:rPr>
              <a:t> </a:t>
            </a:r>
            <a:r>
              <a:rPr sz="850" spc="35" dirty="0" smtClean="0">
                <a:solidFill>
                  <a:srgbClr val="3D3B3B"/>
                </a:solidFill>
                <a:latin typeface="Arial"/>
                <a:cs typeface="Arial"/>
              </a:rPr>
              <a:t>m</a:t>
            </a:r>
            <a:r>
              <a:rPr sz="850" spc="-35" dirty="0" smtClean="0">
                <a:solidFill>
                  <a:srgbClr val="3D3B3B"/>
                </a:solidFill>
                <a:latin typeface="Arial"/>
                <a:cs typeface="Arial"/>
              </a:rPr>
              <a:t>u</a:t>
            </a:r>
            <a:r>
              <a:rPr sz="850" spc="75" dirty="0" smtClean="0">
                <a:solidFill>
                  <a:srgbClr val="797979"/>
                </a:solidFill>
                <a:latin typeface="Arial"/>
                <a:cs typeface="Arial"/>
              </a:rPr>
              <a:t>c</a:t>
            </a:r>
            <a:r>
              <a:rPr sz="850" spc="75" dirty="0" smtClean="0">
                <a:solidFill>
                  <a:srgbClr val="3D3B3B"/>
                </a:solidFill>
                <a:latin typeface="Arial"/>
                <a:cs typeface="Arial"/>
              </a:rPr>
              <a:t>h</a:t>
            </a:r>
            <a:endParaRPr sz="850">
              <a:latin typeface="Arial"/>
              <a:cs typeface="Arial"/>
            </a:endParaRPr>
          </a:p>
          <a:p>
            <a:pPr marL="12700">
              <a:lnSpc>
                <a:spcPts val="985"/>
              </a:lnSpc>
            </a:pPr>
            <a:r>
              <a:rPr sz="850" spc="-5" dirty="0" smtClean="0">
                <a:solidFill>
                  <a:srgbClr val="4B4B4B"/>
                </a:solidFill>
                <a:latin typeface="Arial"/>
                <a:cs typeface="Arial"/>
              </a:rPr>
              <a:t>as  </a:t>
            </a:r>
            <a:r>
              <a:rPr sz="850" spc="-10" dirty="0" smtClean="0">
                <a:solidFill>
                  <a:srgbClr val="4B4B4B"/>
                </a:solidFill>
                <a:latin typeface="Arial"/>
                <a:cs typeface="Arial"/>
              </a:rPr>
              <a:t> </a:t>
            </a:r>
            <a:r>
              <a:rPr sz="850" spc="254" dirty="0" smtClean="0">
                <a:solidFill>
                  <a:srgbClr val="4B4B4B"/>
                </a:solidFill>
                <a:latin typeface="Arial"/>
                <a:cs typeface="Arial"/>
              </a:rPr>
              <a:t>60</a:t>
            </a:r>
            <a:r>
              <a:rPr sz="850" spc="60" dirty="0" smtClean="0">
                <a:solidFill>
                  <a:srgbClr val="4B4B4B"/>
                </a:solidFill>
                <a:latin typeface="Arial"/>
                <a:cs typeface="Arial"/>
              </a:rPr>
              <a:t> </a:t>
            </a:r>
            <a:r>
              <a:rPr sz="850" spc="-15" dirty="0" smtClean="0">
                <a:solidFill>
                  <a:srgbClr val="5E5D5E"/>
                </a:solidFill>
                <a:latin typeface="Arial"/>
                <a:cs typeface="Arial"/>
              </a:rPr>
              <a:t>p</a:t>
            </a:r>
            <a:r>
              <a:rPr sz="850" spc="-5" dirty="0" smtClean="0">
                <a:solidFill>
                  <a:srgbClr val="5E5D5E"/>
                </a:solidFill>
                <a:latin typeface="Arial"/>
                <a:cs typeface="Arial"/>
              </a:rPr>
              <a:t>e</a:t>
            </a:r>
            <a:r>
              <a:rPr sz="850" spc="-35" dirty="0" smtClean="0">
                <a:solidFill>
                  <a:srgbClr val="3D3B3B"/>
                </a:solidFill>
                <a:latin typeface="Arial"/>
                <a:cs typeface="Arial"/>
              </a:rPr>
              <a:t>r</a:t>
            </a:r>
            <a:r>
              <a:rPr sz="850" spc="80" dirty="0" smtClean="0">
                <a:solidFill>
                  <a:srgbClr val="5E5D5E"/>
                </a:solidFill>
                <a:latin typeface="Arial"/>
                <a:cs typeface="Arial"/>
              </a:rPr>
              <a:t>cent</a:t>
            </a:r>
            <a:endParaRPr sz="850">
              <a:latin typeface="Arial"/>
              <a:cs typeface="Arial"/>
            </a:endParaRPr>
          </a:p>
        </p:txBody>
      </p:sp>
      <p:graphicFrame>
        <p:nvGraphicFramePr>
          <p:cNvPr id="24" name="object 24"/>
          <p:cNvGraphicFramePr>
            <a:graphicFrameLocks noGrp="1"/>
          </p:cNvGraphicFramePr>
          <p:nvPr/>
        </p:nvGraphicFramePr>
        <p:xfrm>
          <a:off x="6711361" y="4373082"/>
          <a:ext cx="2431757" cy="1669975"/>
        </p:xfrm>
        <a:graphic>
          <a:graphicData uri="http://schemas.openxmlformats.org/drawingml/2006/table">
            <a:tbl>
              <a:tblPr firstRow="1" bandRow="1">
                <a:tableStyleId>{2D5ABB26-0587-4C30-8999-92F81FD0307C}</a:tableStyleId>
              </a:tblPr>
              <a:tblGrid>
                <a:gridCol w="1007714"/>
                <a:gridCol w="799880"/>
                <a:gridCol w="624163"/>
              </a:tblGrid>
              <a:tr h="194235">
                <a:tc>
                  <a:txBody>
                    <a:bodyPr/>
                    <a:lstStyle/>
                    <a:p>
                      <a:pPr marL="106045">
                        <a:lnSpc>
                          <a:spcPct val="100000"/>
                        </a:lnSpc>
                      </a:pPr>
                      <a:r>
                        <a:rPr sz="1200" dirty="0" smtClean="0">
                          <a:solidFill>
                            <a:srgbClr val="4B4B4B"/>
                          </a:solidFill>
                          <a:latin typeface="Arial"/>
                          <a:cs typeface="Arial"/>
                        </a:rPr>
                        <a:t>brass</a:t>
                      </a:r>
                      <a:r>
                        <a:rPr sz="1200" spc="-45" dirty="0" smtClean="0">
                          <a:solidFill>
                            <a:srgbClr val="4B4B4B"/>
                          </a:solidFill>
                          <a:latin typeface="Arial"/>
                          <a:cs typeface="Arial"/>
                        </a:rPr>
                        <a:t> </a:t>
                      </a:r>
                      <a:r>
                        <a:rPr sz="1200" spc="0" dirty="0" smtClean="0">
                          <a:solidFill>
                            <a:srgbClr val="4B4B4B"/>
                          </a:solidFill>
                          <a:latin typeface="Arial"/>
                          <a:cs typeface="Arial"/>
                        </a:rPr>
                        <a:t>tubíng</a:t>
                      </a:r>
                      <a:endParaRPr sz="1200">
                        <a:latin typeface="Arial"/>
                        <a:cs typeface="Arial"/>
                      </a:endParaRPr>
                    </a:p>
                  </a:txBody>
                  <a:tcPr marL="0" marR="0" marT="0" marB="0"/>
                </a:tc>
                <a:tc>
                  <a:txBody>
                    <a:bodyPr/>
                    <a:lstStyle/>
                    <a:p>
                      <a:pPr marL="33655">
                        <a:lnSpc>
                          <a:spcPct val="100000"/>
                        </a:lnSpc>
                      </a:pPr>
                      <a:r>
                        <a:rPr sz="1250" spc="-20" dirty="0" smtClean="0">
                          <a:solidFill>
                            <a:srgbClr val="5E5D5E"/>
                          </a:solidFill>
                          <a:latin typeface="Times New Roman"/>
                          <a:cs typeface="Times New Roman"/>
                        </a:rPr>
                        <a:t>0</a:t>
                      </a:r>
                      <a:r>
                        <a:rPr sz="1250" spc="-90" dirty="0" smtClean="0">
                          <a:solidFill>
                            <a:srgbClr val="3D3B3B"/>
                          </a:solidFill>
                          <a:latin typeface="Times New Roman"/>
                          <a:cs typeface="Times New Roman"/>
                        </a:rPr>
                        <a:t>.</a:t>
                      </a:r>
                      <a:r>
                        <a:rPr sz="1250" spc="0" dirty="0" smtClean="0">
                          <a:solidFill>
                            <a:srgbClr val="5E5D5E"/>
                          </a:solidFill>
                          <a:latin typeface="Times New Roman"/>
                          <a:cs typeface="Times New Roman"/>
                        </a:rPr>
                        <a:t>000005</a:t>
                      </a:r>
                      <a:endParaRPr sz="1250">
                        <a:latin typeface="Times New Roman"/>
                        <a:cs typeface="Times New Roman"/>
                      </a:endParaRPr>
                    </a:p>
                  </a:txBody>
                  <a:tcPr marL="0" marR="0" marT="0" marB="0"/>
                </a:tc>
                <a:tc>
                  <a:txBody>
                    <a:bodyPr/>
                    <a:lstStyle/>
                    <a:p>
                      <a:pPr marL="88265">
                        <a:lnSpc>
                          <a:spcPct val="100000"/>
                        </a:lnSpc>
                      </a:pPr>
                      <a:r>
                        <a:rPr sz="1250" spc="30" dirty="0" smtClean="0">
                          <a:solidFill>
                            <a:srgbClr val="5E5D5E"/>
                          </a:solidFill>
                          <a:latin typeface="Times New Roman"/>
                          <a:cs typeface="Times New Roman"/>
                        </a:rPr>
                        <a:t>0</a:t>
                      </a:r>
                      <a:r>
                        <a:rPr sz="1250" spc="-150" dirty="0" smtClean="0">
                          <a:solidFill>
                            <a:srgbClr val="3D3B3B"/>
                          </a:solidFill>
                          <a:latin typeface="Times New Roman"/>
                          <a:cs typeface="Times New Roman"/>
                        </a:rPr>
                        <a:t>.</a:t>
                      </a:r>
                      <a:r>
                        <a:rPr sz="1250" spc="0" dirty="0" smtClean="0">
                          <a:solidFill>
                            <a:srgbClr val="5E5D5E"/>
                          </a:solidFill>
                          <a:latin typeface="Times New Roman"/>
                          <a:cs typeface="Times New Roman"/>
                        </a:rPr>
                        <a:t>0</a:t>
                      </a:r>
                      <a:r>
                        <a:rPr sz="1250" spc="40" dirty="0" smtClean="0">
                          <a:solidFill>
                            <a:srgbClr val="5E5D5E"/>
                          </a:solidFill>
                          <a:latin typeface="Times New Roman"/>
                          <a:cs typeface="Times New Roman"/>
                        </a:rPr>
                        <a:t>0</a:t>
                      </a:r>
                      <a:r>
                        <a:rPr sz="1250" spc="-200" dirty="0" smtClean="0">
                          <a:solidFill>
                            <a:srgbClr val="3D3B3B"/>
                          </a:solidFill>
                          <a:latin typeface="Times New Roman"/>
                          <a:cs typeface="Times New Roman"/>
                        </a:rPr>
                        <a:t>1</a:t>
                      </a:r>
                      <a:r>
                        <a:rPr sz="1250" spc="0" dirty="0" smtClean="0">
                          <a:solidFill>
                            <a:srgbClr val="5E5D5E"/>
                          </a:solidFill>
                          <a:latin typeface="Times New Roman"/>
                          <a:cs typeface="Times New Roman"/>
                        </a:rPr>
                        <a:t>5</a:t>
                      </a:r>
                      <a:endParaRPr sz="1250">
                        <a:latin typeface="Times New Roman"/>
                        <a:cs typeface="Times New Roman"/>
                      </a:endParaRPr>
                    </a:p>
                  </a:txBody>
                  <a:tcPr marL="0" marR="0" marT="0" marB="0"/>
                </a:tc>
              </a:tr>
              <a:tr h="182236">
                <a:tc>
                  <a:txBody>
                    <a:bodyPr/>
                    <a:lstStyle/>
                    <a:p>
                      <a:pPr marL="30480">
                        <a:lnSpc>
                          <a:spcPct val="100000"/>
                        </a:lnSpc>
                      </a:pPr>
                      <a:r>
                        <a:rPr sz="1200" dirty="0" smtClean="0">
                          <a:solidFill>
                            <a:srgbClr val="5E5D5E"/>
                          </a:solidFill>
                          <a:latin typeface="Arial"/>
                          <a:cs typeface="Arial"/>
                        </a:rPr>
                        <a:t>Ca</a:t>
                      </a:r>
                      <a:r>
                        <a:rPr sz="1200" spc="-15" dirty="0" smtClean="0">
                          <a:solidFill>
                            <a:srgbClr val="5E5D5E"/>
                          </a:solidFill>
                          <a:latin typeface="Arial"/>
                          <a:cs typeface="Arial"/>
                        </a:rPr>
                        <a:t>s</a:t>
                      </a:r>
                      <a:r>
                        <a:rPr sz="1200" spc="0" dirty="0" smtClean="0">
                          <a:solidFill>
                            <a:srgbClr val="3D3B3B"/>
                          </a:solidFill>
                          <a:latin typeface="Arial"/>
                          <a:cs typeface="Arial"/>
                        </a:rPr>
                        <a:t>t</a:t>
                      </a:r>
                      <a:r>
                        <a:rPr sz="1200" spc="60" dirty="0" smtClean="0">
                          <a:solidFill>
                            <a:srgbClr val="3D3B3B"/>
                          </a:solidFill>
                          <a:latin typeface="Arial"/>
                          <a:cs typeface="Arial"/>
                        </a:rPr>
                        <a:t> </a:t>
                      </a:r>
                      <a:r>
                        <a:rPr sz="1200" spc="0" dirty="0" smtClean="0">
                          <a:solidFill>
                            <a:srgbClr val="3D3B3B"/>
                          </a:solidFill>
                          <a:latin typeface="Arial"/>
                          <a:cs typeface="Arial"/>
                        </a:rPr>
                        <a:t>i</a:t>
                      </a:r>
                      <a:r>
                        <a:rPr sz="1200" spc="-55" dirty="0" smtClean="0">
                          <a:solidFill>
                            <a:srgbClr val="3D3B3B"/>
                          </a:solidFill>
                          <a:latin typeface="Arial"/>
                          <a:cs typeface="Arial"/>
                        </a:rPr>
                        <a:t>r</a:t>
                      </a:r>
                      <a:r>
                        <a:rPr sz="1200" spc="0" dirty="0" smtClean="0">
                          <a:solidFill>
                            <a:srgbClr val="5E5D5E"/>
                          </a:solidFill>
                          <a:latin typeface="Arial"/>
                          <a:cs typeface="Arial"/>
                        </a:rPr>
                        <a:t>on</a:t>
                      </a:r>
                      <a:endParaRPr sz="1200">
                        <a:latin typeface="Arial"/>
                        <a:cs typeface="Arial"/>
                      </a:endParaRPr>
                    </a:p>
                  </a:txBody>
                  <a:tcPr marL="0" marR="0" marT="0" marB="0"/>
                </a:tc>
                <a:tc>
                  <a:txBody>
                    <a:bodyPr/>
                    <a:lstStyle/>
                    <a:p>
                      <a:pPr marL="33655">
                        <a:lnSpc>
                          <a:spcPct val="100000"/>
                        </a:lnSpc>
                      </a:pPr>
                      <a:r>
                        <a:rPr sz="1250" dirty="0" smtClean="0">
                          <a:solidFill>
                            <a:srgbClr val="5E5D5E"/>
                          </a:solidFill>
                          <a:latin typeface="Times New Roman"/>
                          <a:cs typeface="Times New Roman"/>
                        </a:rPr>
                        <a:t>0.00085</a:t>
                      </a:r>
                      <a:endParaRPr sz="1250">
                        <a:latin typeface="Times New Roman"/>
                        <a:cs typeface="Times New Roman"/>
                      </a:endParaRPr>
                    </a:p>
                  </a:txBody>
                  <a:tcPr marL="0" marR="0" marT="0" marB="0"/>
                </a:tc>
                <a:tc>
                  <a:txBody>
                    <a:bodyPr/>
                    <a:lstStyle/>
                    <a:p>
                      <a:pPr marL="88265">
                        <a:lnSpc>
                          <a:spcPct val="100000"/>
                        </a:lnSpc>
                      </a:pPr>
                      <a:r>
                        <a:rPr sz="1250" dirty="0" smtClean="0">
                          <a:solidFill>
                            <a:srgbClr val="5E5D5E"/>
                          </a:solidFill>
                          <a:latin typeface="Times New Roman"/>
                          <a:cs typeface="Times New Roman"/>
                        </a:rPr>
                        <a:t>0.26</a:t>
                      </a:r>
                      <a:endParaRPr sz="1250">
                        <a:latin typeface="Times New Roman"/>
                        <a:cs typeface="Times New Roman"/>
                      </a:endParaRPr>
                    </a:p>
                  </a:txBody>
                  <a:tcPr marL="0" marR="0" marT="0" marB="0"/>
                </a:tc>
              </a:tr>
              <a:tr h="176935">
                <a:tc>
                  <a:txBody>
                    <a:bodyPr/>
                    <a:lstStyle/>
                    <a:p>
                      <a:pPr marL="30480">
                        <a:lnSpc>
                          <a:spcPct val="100000"/>
                        </a:lnSpc>
                      </a:pPr>
                      <a:r>
                        <a:rPr sz="1200" dirty="0" smtClean="0">
                          <a:solidFill>
                            <a:srgbClr val="5E5D5E"/>
                          </a:solidFill>
                          <a:latin typeface="Arial"/>
                          <a:cs typeface="Arial"/>
                        </a:rPr>
                        <a:t>G</a:t>
                      </a:r>
                      <a:r>
                        <a:rPr sz="1200" spc="65" dirty="0" smtClean="0">
                          <a:solidFill>
                            <a:srgbClr val="5E5D5E"/>
                          </a:solidFill>
                          <a:latin typeface="Arial"/>
                          <a:cs typeface="Arial"/>
                        </a:rPr>
                        <a:t>a</a:t>
                      </a:r>
                      <a:r>
                        <a:rPr sz="1200" spc="-105" dirty="0" smtClean="0">
                          <a:solidFill>
                            <a:srgbClr val="282828"/>
                          </a:solidFill>
                          <a:latin typeface="Arial"/>
                          <a:cs typeface="Arial"/>
                        </a:rPr>
                        <a:t>l</a:t>
                      </a:r>
                      <a:r>
                        <a:rPr sz="1200" spc="0" dirty="0" smtClean="0">
                          <a:solidFill>
                            <a:srgbClr val="4B4B4B"/>
                          </a:solidFill>
                          <a:latin typeface="Arial"/>
                          <a:cs typeface="Arial"/>
                        </a:rPr>
                        <a:t>vanized</a:t>
                      </a:r>
                      <a:endParaRPr sz="1200">
                        <a:latin typeface="Arial"/>
                        <a:cs typeface="Arial"/>
                      </a:endParaRPr>
                    </a:p>
                  </a:txBody>
                  <a:tcPr marL="0" marR="0" marT="0" marB="0"/>
                </a:tc>
                <a:tc>
                  <a:txBody>
                    <a:bodyPr/>
                    <a:lstStyle/>
                    <a:p>
                      <a:endParaRPr sz="1200">
                        <a:latin typeface="Arial"/>
                        <a:cs typeface="Arial"/>
                      </a:endParaRPr>
                    </a:p>
                  </a:txBody>
                  <a:tcPr marL="0" marR="0" marT="0" marB="0"/>
                </a:tc>
                <a:tc>
                  <a:txBody>
                    <a:bodyPr/>
                    <a:lstStyle/>
                    <a:p>
                      <a:endParaRPr sz="1200">
                        <a:latin typeface="Arial"/>
                        <a:cs typeface="Arial"/>
                      </a:endParaRPr>
                    </a:p>
                  </a:txBody>
                  <a:tcPr marL="0" marR="0" marT="0" marB="0"/>
                </a:tc>
              </a:tr>
              <a:tr h="181161">
                <a:tc>
                  <a:txBody>
                    <a:bodyPr/>
                    <a:lstStyle/>
                    <a:p>
                      <a:pPr marL="106045">
                        <a:lnSpc>
                          <a:spcPct val="100000"/>
                        </a:lnSpc>
                      </a:pPr>
                      <a:r>
                        <a:rPr sz="1200" dirty="0" smtClean="0">
                          <a:solidFill>
                            <a:srgbClr val="3D3B3B"/>
                          </a:solidFill>
                          <a:latin typeface="Arial"/>
                          <a:cs typeface="Arial"/>
                        </a:rPr>
                        <a:t>i</a:t>
                      </a:r>
                      <a:r>
                        <a:rPr sz="1200" spc="-60" dirty="0" smtClean="0">
                          <a:solidFill>
                            <a:srgbClr val="3D3B3B"/>
                          </a:solidFill>
                          <a:latin typeface="Arial"/>
                          <a:cs typeface="Arial"/>
                        </a:rPr>
                        <a:t>r</a:t>
                      </a:r>
                      <a:r>
                        <a:rPr sz="1200" spc="20" dirty="0" smtClean="0">
                          <a:solidFill>
                            <a:srgbClr val="5E5D5E"/>
                          </a:solidFill>
                          <a:latin typeface="Arial"/>
                          <a:cs typeface="Arial"/>
                        </a:rPr>
                        <a:t>o</a:t>
                      </a:r>
                      <a:r>
                        <a:rPr sz="1200" spc="0" dirty="0" smtClean="0">
                          <a:solidFill>
                            <a:srgbClr val="3D3B3B"/>
                          </a:solidFill>
                          <a:latin typeface="Arial"/>
                          <a:cs typeface="Arial"/>
                        </a:rPr>
                        <a:t>n</a:t>
                      </a:r>
                      <a:endParaRPr sz="1200">
                        <a:latin typeface="Arial"/>
                        <a:cs typeface="Arial"/>
                      </a:endParaRPr>
                    </a:p>
                  </a:txBody>
                  <a:tcPr marL="0" marR="0" marT="0" marB="0"/>
                </a:tc>
                <a:tc>
                  <a:txBody>
                    <a:bodyPr/>
                    <a:lstStyle/>
                    <a:p>
                      <a:pPr marL="33655">
                        <a:lnSpc>
                          <a:spcPct val="100000"/>
                        </a:lnSpc>
                      </a:pPr>
                      <a:r>
                        <a:rPr sz="1250" dirty="0" smtClean="0">
                          <a:solidFill>
                            <a:srgbClr val="5E5D5E"/>
                          </a:solidFill>
                          <a:latin typeface="Times New Roman"/>
                          <a:cs typeface="Times New Roman"/>
                        </a:rPr>
                        <a:t>0.0005</a:t>
                      </a:r>
                      <a:endParaRPr sz="1250">
                        <a:latin typeface="Times New Roman"/>
                        <a:cs typeface="Times New Roman"/>
                      </a:endParaRPr>
                    </a:p>
                  </a:txBody>
                  <a:tcPr marL="0" marR="0" marT="0" marB="0"/>
                </a:tc>
                <a:tc>
                  <a:txBody>
                    <a:bodyPr/>
                    <a:lstStyle/>
                    <a:p>
                      <a:pPr marL="88265">
                        <a:lnSpc>
                          <a:spcPct val="100000"/>
                        </a:lnSpc>
                      </a:pPr>
                      <a:r>
                        <a:rPr sz="1250" spc="30" dirty="0" smtClean="0">
                          <a:solidFill>
                            <a:srgbClr val="5E5D5E"/>
                          </a:solidFill>
                          <a:latin typeface="Times New Roman"/>
                          <a:cs typeface="Times New Roman"/>
                        </a:rPr>
                        <a:t>0</a:t>
                      </a:r>
                      <a:r>
                        <a:rPr sz="1250" spc="0" dirty="0" smtClean="0">
                          <a:solidFill>
                            <a:srgbClr val="3D3B3B"/>
                          </a:solidFill>
                          <a:latin typeface="Times New Roman"/>
                          <a:cs typeface="Times New Roman"/>
                        </a:rPr>
                        <a:t>.</a:t>
                      </a:r>
                      <a:r>
                        <a:rPr sz="1250" spc="-70" dirty="0" smtClean="0">
                          <a:solidFill>
                            <a:srgbClr val="3D3B3B"/>
                          </a:solidFill>
                          <a:latin typeface="Times New Roman"/>
                          <a:cs typeface="Times New Roman"/>
                        </a:rPr>
                        <a:t>1</a:t>
                      </a:r>
                      <a:r>
                        <a:rPr sz="1250" spc="0" dirty="0" smtClean="0">
                          <a:solidFill>
                            <a:srgbClr val="5E5D5E"/>
                          </a:solidFill>
                          <a:latin typeface="Times New Roman"/>
                          <a:cs typeface="Times New Roman"/>
                        </a:rPr>
                        <a:t>5</a:t>
                      </a:r>
                      <a:endParaRPr sz="1250">
                        <a:latin typeface="Times New Roman"/>
                        <a:cs typeface="Times New Roman"/>
                      </a:endParaRPr>
                    </a:p>
                  </a:txBody>
                  <a:tcPr marL="0" marR="0" marT="0" marB="0"/>
                </a:tc>
              </a:tr>
              <a:tr h="177423">
                <a:tc>
                  <a:txBody>
                    <a:bodyPr/>
                    <a:lstStyle/>
                    <a:p>
                      <a:pPr marL="25400">
                        <a:lnSpc>
                          <a:spcPct val="100000"/>
                        </a:lnSpc>
                      </a:pPr>
                      <a:r>
                        <a:rPr sz="1200" dirty="0" smtClean="0">
                          <a:solidFill>
                            <a:srgbClr val="4B4B4B"/>
                          </a:solidFill>
                          <a:latin typeface="Arial"/>
                          <a:cs typeface="Arial"/>
                        </a:rPr>
                        <a:t>Wrought </a:t>
                      </a:r>
                      <a:r>
                        <a:rPr sz="1200" spc="-45" dirty="0" smtClean="0">
                          <a:solidFill>
                            <a:srgbClr val="4B4B4B"/>
                          </a:solidFill>
                          <a:latin typeface="Arial"/>
                          <a:cs typeface="Arial"/>
                        </a:rPr>
                        <a:t> </a:t>
                      </a:r>
                      <a:r>
                        <a:rPr sz="1200" spc="0" dirty="0" smtClean="0">
                          <a:solidFill>
                            <a:srgbClr val="3D3B3B"/>
                          </a:solidFill>
                          <a:latin typeface="Arial"/>
                          <a:cs typeface="Arial"/>
                        </a:rPr>
                        <a:t>ir</a:t>
                      </a:r>
                      <a:r>
                        <a:rPr sz="1200" spc="10" dirty="0" smtClean="0">
                          <a:solidFill>
                            <a:srgbClr val="5E5D5E"/>
                          </a:solidFill>
                          <a:latin typeface="Arial"/>
                          <a:cs typeface="Arial"/>
                        </a:rPr>
                        <a:t>o</a:t>
                      </a:r>
                      <a:r>
                        <a:rPr sz="1200" spc="0" dirty="0" smtClean="0">
                          <a:solidFill>
                            <a:srgbClr val="3D3B3B"/>
                          </a:solidFill>
                          <a:latin typeface="Arial"/>
                          <a:cs typeface="Arial"/>
                        </a:rPr>
                        <a:t>n</a:t>
                      </a:r>
                      <a:endParaRPr sz="1200">
                        <a:latin typeface="Arial"/>
                        <a:cs typeface="Arial"/>
                      </a:endParaRPr>
                    </a:p>
                  </a:txBody>
                  <a:tcPr marL="0" marR="0" marT="0" marB="0"/>
                </a:tc>
                <a:tc>
                  <a:txBody>
                    <a:bodyPr/>
                    <a:lstStyle/>
                    <a:p>
                      <a:pPr marL="33655">
                        <a:lnSpc>
                          <a:spcPct val="100000"/>
                        </a:lnSpc>
                      </a:pPr>
                      <a:r>
                        <a:rPr sz="1250" spc="-20" dirty="0" smtClean="0">
                          <a:solidFill>
                            <a:srgbClr val="5E5D5E"/>
                          </a:solidFill>
                          <a:latin typeface="Times New Roman"/>
                          <a:cs typeface="Times New Roman"/>
                        </a:rPr>
                        <a:t>0</a:t>
                      </a:r>
                      <a:r>
                        <a:rPr sz="1250" spc="-90" dirty="0" smtClean="0">
                          <a:solidFill>
                            <a:srgbClr val="3D3B3B"/>
                          </a:solidFill>
                          <a:latin typeface="Times New Roman"/>
                          <a:cs typeface="Times New Roman"/>
                        </a:rPr>
                        <a:t>.</a:t>
                      </a:r>
                      <a:r>
                        <a:rPr sz="1250" spc="0" dirty="0" smtClean="0">
                          <a:solidFill>
                            <a:srgbClr val="5E5D5E"/>
                          </a:solidFill>
                          <a:latin typeface="Times New Roman"/>
                          <a:cs typeface="Times New Roman"/>
                        </a:rPr>
                        <a:t>00</a:t>
                      </a:r>
                      <a:r>
                        <a:rPr sz="1250" spc="105" dirty="0" smtClean="0">
                          <a:solidFill>
                            <a:srgbClr val="5E5D5E"/>
                          </a:solidFill>
                          <a:latin typeface="Times New Roman"/>
                          <a:cs typeface="Times New Roman"/>
                        </a:rPr>
                        <a:t>0</a:t>
                      </a:r>
                      <a:r>
                        <a:rPr sz="1250" spc="-120" dirty="0" smtClean="0">
                          <a:solidFill>
                            <a:srgbClr val="3D3B3B"/>
                          </a:solidFill>
                          <a:latin typeface="Times New Roman"/>
                          <a:cs typeface="Times New Roman"/>
                        </a:rPr>
                        <a:t>1</a:t>
                      </a:r>
                      <a:r>
                        <a:rPr sz="1250" spc="0" dirty="0" smtClean="0">
                          <a:solidFill>
                            <a:srgbClr val="5E5D5E"/>
                          </a:solidFill>
                          <a:latin typeface="Times New Roman"/>
                          <a:cs typeface="Times New Roman"/>
                        </a:rPr>
                        <a:t>5</a:t>
                      </a:r>
                      <a:endParaRPr sz="1250">
                        <a:latin typeface="Times New Roman"/>
                        <a:cs typeface="Times New Roman"/>
                      </a:endParaRPr>
                    </a:p>
                  </a:txBody>
                  <a:tcPr marL="0" marR="0" marT="0" marB="0"/>
                </a:tc>
                <a:tc>
                  <a:txBody>
                    <a:bodyPr/>
                    <a:lstStyle/>
                    <a:p>
                      <a:pPr marL="88265">
                        <a:lnSpc>
                          <a:spcPct val="100000"/>
                        </a:lnSpc>
                      </a:pPr>
                      <a:r>
                        <a:rPr sz="1250" spc="30" dirty="0" smtClean="0">
                          <a:solidFill>
                            <a:srgbClr val="5E5D5E"/>
                          </a:solidFill>
                          <a:latin typeface="Times New Roman"/>
                          <a:cs typeface="Times New Roman"/>
                        </a:rPr>
                        <a:t>0</a:t>
                      </a:r>
                      <a:r>
                        <a:rPr sz="1250" spc="-150" dirty="0" smtClean="0">
                          <a:solidFill>
                            <a:srgbClr val="3D3B3B"/>
                          </a:solidFill>
                          <a:latin typeface="Times New Roman"/>
                          <a:cs typeface="Times New Roman"/>
                        </a:rPr>
                        <a:t>.</a:t>
                      </a:r>
                      <a:r>
                        <a:rPr sz="1250" spc="-100" dirty="0" smtClean="0">
                          <a:solidFill>
                            <a:srgbClr val="5E5D5E"/>
                          </a:solidFill>
                          <a:latin typeface="Times New Roman"/>
                          <a:cs typeface="Times New Roman"/>
                        </a:rPr>
                        <a:t>0</a:t>
                      </a:r>
                      <a:r>
                        <a:rPr sz="1250" spc="15" dirty="0" smtClean="0">
                          <a:solidFill>
                            <a:srgbClr val="3D3B3B"/>
                          </a:solidFill>
                          <a:latin typeface="Times New Roman"/>
                          <a:cs typeface="Times New Roman"/>
                        </a:rPr>
                        <a:t>4</a:t>
                      </a:r>
                      <a:r>
                        <a:rPr sz="1250" spc="0" dirty="0" smtClean="0">
                          <a:solidFill>
                            <a:srgbClr val="5E5D5E"/>
                          </a:solidFill>
                          <a:latin typeface="Times New Roman"/>
                          <a:cs typeface="Times New Roman"/>
                        </a:rPr>
                        <a:t>6</a:t>
                      </a:r>
                      <a:endParaRPr sz="1250">
                        <a:latin typeface="Times New Roman"/>
                        <a:cs typeface="Times New Roman"/>
                      </a:endParaRPr>
                    </a:p>
                  </a:txBody>
                  <a:tcPr marL="0" marR="0" marT="0" marB="0"/>
                </a:tc>
              </a:tr>
              <a:tr h="182235">
                <a:tc>
                  <a:txBody>
                    <a:bodyPr/>
                    <a:lstStyle/>
                    <a:p>
                      <a:pPr marL="30480">
                        <a:lnSpc>
                          <a:spcPct val="100000"/>
                        </a:lnSpc>
                      </a:pPr>
                      <a:r>
                        <a:rPr sz="1200" spc="-5" dirty="0" smtClean="0">
                          <a:solidFill>
                            <a:srgbClr val="5E5D5E"/>
                          </a:solidFill>
                          <a:latin typeface="Arial"/>
                          <a:cs typeface="Arial"/>
                        </a:rPr>
                        <a:t>S</a:t>
                      </a:r>
                      <a:r>
                        <a:rPr sz="1200" spc="15" dirty="0" smtClean="0">
                          <a:solidFill>
                            <a:srgbClr val="3D3B3B"/>
                          </a:solidFill>
                          <a:latin typeface="Arial"/>
                          <a:cs typeface="Arial"/>
                        </a:rPr>
                        <a:t>t</a:t>
                      </a:r>
                      <a:r>
                        <a:rPr sz="1200" spc="5" dirty="0" smtClean="0">
                          <a:solidFill>
                            <a:srgbClr val="5E5D5E"/>
                          </a:solidFill>
                          <a:latin typeface="Arial"/>
                          <a:cs typeface="Arial"/>
                        </a:rPr>
                        <a:t>a</a:t>
                      </a:r>
                      <a:r>
                        <a:rPr sz="1200" spc="0" dirty="0" smtClean="0">
                          <a:solidFill>
                            <a:srgbClr val="3D3B3B"/>
                          </a:solidFill>
                          <a:latin typeface="Arial"/>
                          <a:cs typeface="Arial"/>
                        </a:rPr>
                        <a:t>ín</a:t>
                      </a:r>
                      <a:r>
                        <a:rPr sz="1200" spc="-114" dirty="0" smtClean="0">
                          <a:solidFill>
                            <a:srgbClr val="3D3B3B"/>
                          </a:solidFill>
                          <a:latin typeface="Arial"/>
                          <a:cs typeface="Arial"/>
                        </a:rPr>
                        <a:t>l</a:t>
                      </a:r>
                      <a:r>
                        <a:rPr sz="1200" spc="0" dirty="0" smtClean="0">
                          <a:solidFill>
                            <a:srgbClr val="5E5D5E"/>
                          </a:solidFill>
                          <a:latin typeface="Arial"/>
                          <a:cs typeface="Arial"/>
                        </a:rPr>
                        <a:t>ess</a:t>
                      </a:r>
                      <a:r>
                        <a:rPr sz="1200" spc="-10" dirty="0" smtClean="0">
                          <a:solidFill>
                            <a:srgbClr val="5E5D5E"/>
                          </a:solidFill>
                          <a:latin typeface="Arial"/>
                          <a:cs typeface="Arial"/>
                        </a:rPr>
                        <a:t> </a:t>
                      </a:r>
                      <a:r>
                        <a:rPr sz="1200" spc="-70" dirty="0" smtClean="0">
                          <a:solidFill>
                            <a:srgbClr val="5E5D5E"/>
                          </a:solidFill>
                          <a:latin typeface="Arial"/>
                          <a:cs typeface="Arial"/>
                        </a:rPr>
                        <a:t>s</a:t>
                      </a:r>
                      <a:r>
                        <a:rPr sz="1200" spc="55" dirty="0" smtClean="0">
                          <a:solidFill>
                            <a:srgbClr val="3D3B3B"/>
                          </a:solidFill>
                          <a:latin typeface="Arial"/>
                          <a:cs typeface="Arial"/>
                        </a:rPr>
                        <a:t>t</a:t>
                      </a:r>
                      <a:r>
                        <a:rPr sz="1200" spc="0" dirty="0" smtClean="0">
                          <a:solidFill>
                            <a:srgbClr val="5E5D5E"/>
                          </a:solidFill>
                          <a:latin typeface="Arial"/>
                          <a:cs typeface="Arial"/>
                        </a:rPr>
                        <a:t>ee</a:t>
                      </a:r>
                      <a:r>
                        <a:rPr sz="1200" spc="-225" dirty="0" smtClean="0">
                          <a:solidFill>
                            <a:srgbClr val="5E5D5E"/>
                          </a:solidFill>
                          <a:latin typeface="Arial"/>
                          <a:cs typeface="Arial"/>
                        </a:rPr>
                        <a:t> </a:t>
                      </a:r>
                      <a:r>
                        <a:rPr sz="1200" spc="0" dirty="0" smtClean="0">
                          <a:solidFill>
                            <a:srgbClr val="181818"/>
                          </a:solidFill>
                          <a:latin typeface="Arial"/>
                          <a:cs typeface="Arial"/>
                        </a:rPr>
                        <a:t>l</a:t>
                      </a:r>
                      <a:endParaRPr sz="1200">
                        <a:latin typeface="Arial"/>
                        <a:cs typeface="Arial"/>
                      </a:endParaRPr>
                    </a:p>
                  </a:txBody>
                  <a:tcPr marL="0" marR="0" marT="0" marB="0"/>
                </a:tc>
                <a:tc>
                  <a:txBody>
                    <a:bodyPr/>
                    <a:lstStyle/>
                    <a:p>
                      <a:pPr marL="33655">
                        <a:lnSpc>
                          <a:spcPct val="100000"/>
                        </a:lnSpc>
                      </a:pPr>
                      <a:r>
                        <a:rPr sz="1250" spc="-20" dirty="0" smtClean="0">
                          <a:solidFill>
                            <a:srgbClr val="5E5D5E"/>
                          </a:solidFill>
                          <a:latin typeface="Times New Roman"/>
                          <a:cs typeface="Times New Roman"/>
                        </a:rPr>
                        <a:t>0</a:t>
                      </a:r>
                      <a:r>
                        <a:rPr sz="1250" spc="-90" dirty="0" smtClean="0">
                          <a:solidFill>
                            <a:srgbClr val="3D3B3B"/>
                          </a:solidFill>
                          <a:latin typeface="Times New Roman"/>
                          <a:cs typeface="Times New Roman"/>
                        </a:rPr>
                        <a:t>.</a:t>
                      </a:r>
                      <a:r>
                        <a:rPr sz="1250" spc="0" dirty="0" smtClean="0">
                          <a:solidFill>
                            <a:srgbClr val="5E5D5E"/>
                          </a:solidFill>
                          <a:latin typeface="Times New Roman"/>
                          <a:cs typeface="Times New Roman"/>
                        </a:rPr>
                        <a:t>000007</a:t>
                      </a:r>
                      <a:endParaRPr sz="1250">
                        <a:latin typeface="Times New Roman"/>
                        <a:cs typeface="Times New Roman"/>
                      </a:endParaRPr>
                    </a:p>
                  </a:txBody>
                  <a:tcPr marL="0" marR="0" marT="0" marB="0"/>
                </a:tc>
                <a:tc>
                  <a:txBody>
                    <a:bodyPr/>
                    <a:lstStyle/>
                    <a:p>
                      <a:pPr marL="88265">
                        <a:lnSpc>
                          <a:spcPct val="100000"/>
                        </a:lnSpc>
                      </a:pPr>
                      <a:r>
                        <a:rPr sz="1250" dirty="0" smtClean="0">
                          <a:solidFill>
                            <a:srgbClr val="4B4B4B"/>
                          </a:solidFill>
                          <a:latin typeface="Times New Roman"/>
                          <a:cs typeface="Times New Roman"/>
                        </a:rPr>
                        <a:t>0.002</a:t>
                      </a:r>
                      <a:endParaRPr sz="1250">
                        <a:latin typeface="Times New Roman"/>
                        <a:cs typeface="Times New Roman"/>
                      </a:endParaRPr>
                    </a:p>
                  </a:txBody>
                  <a:tcPr marL="0" marR="0" marT="0" marB="0"/>
                </a:tc>
              </a:tr>
              <a:tr h="352718">
                <a:tc>
                  <a:txBody>
                    <a:bodyPr/>
                    <a:lstStyle/>
                    <a:p>
                      <a:pPr marL="100330" marR="210820" indent="-70485">
                        <a:lnSpc>
                          <a:spcPts val="1350"/>
                        </a:lnSpc>
                      </a:pPr>
                      <a:r>
                        <a:rPr sz="1200" dirty="0" smtClean="0">
                          <a:solidFill>
                            <a:srgbClr val="5E5D5E"/>
                          </a:solidFill>
                          <a:latin typeface="Arial"/>
                          <a:cs typeface="Arial"/>
                        </a:rPr>
                        <a:t>Comm</a:t>
                      </a:r>
                      <a:r>
                        <a:rPr sz="1200" spc="70" dirty="0" smtClean="0">
                          <a:solidFill>
                            <a:srgbClr val="5E5D5E"/>
                          </a:solidFill>
                          <a:latin typeface="Arial"/>
                          <a:cs typeface="Arial"/>
                        </a:rPr>
                        <a:t>e</a:t>
                      </a:r>
                      <a:r>
                        <a:rPr sz="1200" spc="-15" dirty="0" smtClean="0">
                          <a:solidFill>
                            <a:srgbClr val="3D3B3B"/>
                          </a:solidFill>
                          <a:latin typeface="Arial"/>
                          <a:cs typeface="Arial"/>
                        </a:rPr>
                        <a:t>r</a:t>
                      </a:r>
                      <a:r>
                        <a:rPr sz="1200" spc="80" dirty="0" smtClean="0">
                          <a:solidFill>
                            <a:srgbClr val="5E5D5E"/>
                          </a:solidFill>
                          <a:latin typeface="Arial"/>
                          <a:cs typeface="Arial"/>
                        </a:rPr>
                        <a:t>c</a:t>
                      </a:r>
                      <a:r>
                        <a:rPr sz="1200" spc="-105" dirty="0" smtClean="0">
                          <a:solidFill>
                            <a:srgbClr val="3D3B3B"/>
                          </a:solidFill>
                          <a:latin typeface="Arial"/>
                          <a:cs typeface="Arial"/>
                        </a:rPr>
                        <a:t>i</a:t>
                      </a:r>
                      <a:r>
                        <a:rPr sz="1200" spc="0" dirty="0" smtClean="0">
                          <a:solidFill>
                            <a:srgbClr val="5E5D5E"/>
                          </a:solidFill>
                          <a:latin typeface="Arial"/>
                          <a:cs typeface="Arial"/>
                        </a:rPr>
                        <a:t>a</a:t>
                      </a:r>
                      <a:r>
                        <a:rPr sz="1200" spc="0" dirty="0" smtClean="0">
                          <a:solidFill>
                            <a:srgbClr val="3D3B3B"/>
                          </a:solidFill>
                          <a:latin typeface="Arial"/>
                          <a:cs typeface="Arial"/>
                        </a:rPr>
                        <a:t>l </a:t>
                      </a:r>
                      <a:r>
                        <a:rPr sz="1200" spc="-20" dirty="0" smtClean="0">
                          <a:solidFill>
                            <a:srgbClr val="5E5D5E"/>
                          </a:solidFill>
                          <a:latin typeface="Arial"/>
                          <a:cs typeface="Arial"/>
                        </a:rPr>
                        <a:t>s</a:t>
                      </a:r>
                      <a:r>
                        <a:rPr sz="1200" spc="55" dirty="0" smtClean="0">
                          <a:solidFill>
                            <a:srgbClr val="3D3B3B"/>
                          </a:solidFill>
                          <a:latin typeface="Arial"/>
                          <a:cs typeface="Arial"/>
                        </a:rPr>
                        <a:t>t</a:t>
                      </a:r>
                      <a:r>
                        <a:rPr sz="1200" spc="0" dirty="0" smtClean="0">
                          <a:solidFill>
                            <a:srgbClr val="5E5D5E"/>
                          </a:solidFill>
                          <a:latin typeface="Arial"/>
                          <a:cs typeface="Arial"/>
                        </a:rPr>
                        <a:t>e</a:t>
                      </a:r>
                      <a:r>
                        <a:rPr sz="1200" spc="65" dirty="0" smtClean="0">
                          <a:solidFill>
                            <a:srgbClr val="5E5D5E"/>
                          </a:solidFill>
                          <a:latin typeface="Arial"/>
                          <a:cs typeface="Arial"/>
                        </a:rPr>
                        <a:t>e</a:t>
                      </a:r>
                      <a:r>
                        <a:rPr sz="1200" spc="0" dirty="0" smtClean="0">
                          <a:solidFill>
                            <a:srgbClr val="282828"/>
                          </a:solidFill>
                          <a:latin typeface="Arial"/>
                          <a:cs typeface="Arial"/>
                        </a:rPr>
                        <a:t>l</a:t>
                      </a:r>
                      <a:endParaRPr sz="1200">
                        <a:latin typeface="Arial"/>
                        <a:cs typeface="Arial"/>
                      </a:endParaRPr>
                    </a:p>
                  </a:txBody>
                  <a:tcPr marL="0" marR="0" marT="0" marB="0"/>
                </a:tc>
                <a:tc>
                  <a:txBody>
                    <a:bodyPr/>
                    <a:lstStyle/>
                    <a:p>
                      <a:pPr marL="33655">
                        <a:lnSpc>
                          <a:spcPct val="100000"/>
                        </a:lnSpc>
                      </a:pPr>
                      <a:r>
                        <a:rPr sz="1250" spc="-20" dirty="0" smtClean="0">
                          <a:solidFill>
                            <a:srgbClr val="5E5D5E"/>
                          </a:solidFill>
                          <a:latin typeface="Times New Roman"/>
                          <a:cs typeface="Times New Roman"/>
                        </a:rPr>
                        <a:t>0</a:t>
                      </a:r>
                      <a:r>
                        <a:rPr sz="1250" spc="-90" dirty="0" smtClean="0">
                          <a:solidFill>
                            <a:srgbClr val="3D3B3B"/>
                          </a:solidFill>
                          <a:latin typeface="Times New Roman"/>
                          <a:cs typeface="Times New Roman"/>
                        </a:rPr>
                        <a:t>.</a:t>
                      </a:r>
                      <a:r>
                        <a:rPr sz="1250" spc="0" dirty="0" smtClean="0">
                          <a:solidFill>
                            <a:srgbClr val="5E5D5E"/>
                          </a:solidFill>
                          <a:latin typeface="Times New Roman"/>
                          <a:cs typeface="Times New Roman"/>
                        </a:rPr>
                        <a:t>00</a:t>
                      </a:r>
                      <a:r>
                        <a:rPr sz="1250" spc="105" dirty="0" smtClean="0">
                          <a:solidFill>
                            <a:srgbClr val="5E5D5E"/>
                          </a:solidFill>
                          <a:latin typeface="Times New Roman"/>
                          <a:cs typeface="Times New Roman"/>
                        </a:rPr>
                        <a:t>0</a:t>
                      </a:r>
                      <a:r>
                        <a:rPr sz="1250" spc="-200" dirty="0" smtClean="0">
                          <a:solidFill>
                            <a:srgbClr val="3D3B3B"/>
                          </a:solidFill>
                          <a:latin typeface="Times New Roman"/>
                          <a:cs typeface="Times New Roman"/>
                        </a:rPr>
                        <a:t>1</a:t>
                      </a:r>
                      <a:r>
                        <a:rPr sz="1250" spc="0" dirty="0" smtClean="0">
                          <a:solidFill>
                            <a:srgbClr val="5E5D5E"/>
                          </a:solidFill>
                          <a:latin typeface="Times New Roman"/>
                          <a:cs typeface="Times New Roman"/>
                        </a:rPr>
                        <a:t>5</a:t>
                      </a:r>
                      <a:endParaRPr sz="1250">
                        <a:latin typeface="Times New Roman"/>
                        <a:cs typeface="Times New Roman"/>
                      </a:endParaRPr>
                    </a:p>
                  </a:txBody>
                  <a:tcPr marL="0" marR="0" marT="0" marB="0"/>
                </a:tc>
                <a:tc>
                  <a:txBody>
                    <a:bodyPr/>
                    <a:lstStyle/>
                    <a:p>
                      <a:pPr marL="88265">
                        <a:lnSpc>
                          <a:spcPct val="100000"/>
                        </a:lnSpc>
                      </a:pPr>
                      <a:r>
                        <a:rPr sz="1250" spc="30" dirty="0" smtClean="0">
                          <a:solidFill>
                            <a:srgbClr val="5E5D5E"/>
                          </a:solidFill>
                          <a:latin typeface="Times New Roman"/>
                          <a:cs typeface="Times New Roman"/>
                        </a:rPr>
                        <a:t>0</a:t>
                      </a:r>
                      <a:r>
                        <a:rPr sz="1250" spc="-150" dirty="0" smtClean="0">
                          <a:solidFill>
                            <a:srgbClr val="3D3B3B"/>
                          </a:solidFill>
                          <a:latin typeface="Times New Roman"/>
                          <a:cs typeface="Times New Roman"/>
                        </a:rPr>
                        <a:t>.</a:t>
                      </a:r>
                      <a:r>
                        <a:rPr sz="1250" spc="-100" dirty="0" smtClean="0">
                          <a:solidFill>
                            <a:srgbClr val="5E5D5E"/>
                          </a:solidFill>
                          <a:latin typeface="Times New Roman"/>
                          <a:cs typeface="Times New Roman"/>
                        </a:rPr>
                        <a:t>0</a:t>
                      </a:r>
                      <a:r>
                        <a:rPr sz="1250" spc="60" dirty="0" smtClean="0">
                          <a:solidFill>
                            <a:srgbClr val="3D3B3B"/>
                          </a:solidFill>
                          <a:latin typeface="Times New Roman"/>
                          <a:cs typeface="Times New Roman"/>
                        </a:rPr>
                        <a:t>4</a:t>
                      </a:r>
                      <a:r>
                        <a:rPr sz="1250" spc="0" dirty="0" smtClean="0">
                          <a:solidFill>
                            <a:srgbClr val="5E5D5E"/>
                          </a:solidFill>
                          <a:latin typeface="Times New Roman"/>
                          <a:cs typeface="Times New Roman"/>
                        </a:rPr>
                        <a:t>5</a:t>
                      </a:r>
                      <a:endParaRPr sz="1250">
                        <a:latin typeface="Times New Roman"/>
                        <a:cs typeface="Times New Roman"/>
                      </a:endParaRPr>
                    </a:p>
                  </a:txBody>
                  <a:tcPr marL="0" marR="0" marT="0" marB="0"/>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71409" y="764072"/>
            <a:ext cx="7899691" cy="1341120"/>
          </a:xfrm>
          <a:prstGeom prst="rect">
            <a:avLst/>
          </a:prstGeom>
        </p:spPr>
        <p:txBody>
          <a:bodyPr vert="horz" wrap="square" lIns="0" tIns="0" rIns="0" bIns="0" rtlCol="0">
            <a:noAutofit/>
          </a:bodyPr>
          <a:lstStyle/>
          <a:p>
            <a:pPr marL="2599690" marR="12700" indent="-2587625">
              <a:lnSpc>
                <a:spcPct val="100699"/>
              </a:lnSpc>
            </a:pPr>
            <a:r>
              <a:rPr sz="4250" dirty="0" smtClean="0">
                <a:solidFill>
                  <a:srgbClr val="231F20"/>
                </a:solidFill>
                <a:latin typeface="Times New Roman"/>
                <a:cs typeface="Times New Roman"/>
              </a:rPr>
              <a:t>Laminar</a:t>
            </a:r>
            <a:r>
              <a:rPr sz="4250" spc="-25" dirty="0" smtClean="0">
                <a:solidFill>
                  <a:srgbClr val="231F20"/>
                </a:solidFill>
                <a:latin typeface="Times New Roman"/>
                <a:cs typeface="Times New Roman"/>
              </a:rPr>
              <a:t> </a:t>
            </a:r>
            <a:r>
              <a:rPr sz="4250" spc="0" dirty="0" smtClean="0">
                <a:solidFill>
                  <a:srgbClr val="231F20"/>
                </a:solidFill>
                <a:latin typeface="Times New Roman"/>
                <a:cs typeface="Times New Roman"/>
              </a:rPr>
              <a:t>flow</a:t>
            </a:r>
            <a:r>
              <a:rPr sz="4250" spc="-5" dirty="0" smtClean="0">
                <a:solidFill>
                  <a:srgbClr val="231F20"/>
                </a:solidFill>
                <a:latin typeface="Times New Roman"/>
                <a:cs typeface="Times New Roman"/>
              </a:rPr>
              <a:t> </a:t>
            </a:r>
            <a:r>
              <a:rPr sz="4250" spc="0" dirty="0" smtClean="0">
                <a:solidFill>
                  <a:srgbClr val="231F20"/>
                </a:solidFill>
                <a:latin typeface="Times New Roman"/>
                <a:cs typeface="Times New Roman"/>
              </a:rPr>
              <a:t>in</a:t>
            </a:r>
            <a:r>
              <a:rPr sz="4250" spc="-5" dirty="0" smtClean="0">
                <a:solidFill>
                  <a:srgbClr val="231F20"/>
                </a:solidFill>
                <a:latin typeface="Times New Roman"/>
                <a:cs typeface="Times New Roman"/>
              </a:rPr>
              <a:t> </a:t>
            </a:r>
            <a:r>
              <a:rPr sz="4250" spc="0" dirty="0" smtClean="0">
                <a:solidFill>
                  <a:srgbClr val="231F20"/>
                </a:solidFill>
                <a:latin typeface="Times New Roman"/>
                <a:cs typeface="Times New Roman"/>
              </a:rPr>
              <a:t>non-circular pipes</a:t>
            </a:r>
            <a:endParaRPr sz="4250" dirty="0">
              <a:latin typeface="Times New Roman"/>
              <a:cs typeface="Times New Roman"/>
            </a:endParaRPr>
          </a:p>
        </p:txBody>
      </p:sp>
      <p:sp>
        <p:nvSpPr>
          <p:cNvPr id="3" name="object 3"/>
          <p:cNvSpPr/>
          <p:nvPr/>
        </p:nvSpPr>
        <p:spPr>
          <a:xfrm>
            <a:off x="1841500" y="1509142"/>
            <a:ext cx="5181600" cy="5653657"/>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66937" y="921133"/>
            <a:ext cx="6758305" cy="1341120"/>
          </a:xfrm>
          <a:prstGeom prst="rect">
            <a:avLst/>
          </a:prstGeom>
        </p:spPr>
        <p:txBody>
          <a:bodyPr vert="horz" wrap="square" lIns="0" tIns="0" rIns="0" bIns="0" rtlCol="0">
            <a:noAutofit/>
          </a:bodyPr>
          <a:lstStyle/>
          <a:p>
            <a:pPr marL="2608580" marR="12700" indent="-2596515">
              <a:lnSpc>
                <a:spcPct val="100699"/>
              </a:lnSpc>
            </a:pPr>
            <a:r>
              <a:rPr sz="4250" dirty="0" smtClean="0">
                <a:solidFill>
                  <a:srgbClr val="231F20"/>
                </a:solidFill>
                <a:latin typeface="Times New Roman"/>
                <a:cs typeface="Times New Roman"/>
              </a:rPr>
              <a:t>Piping</a:t>
            </a:r>
            <a:r>
              <a:rPr sz="4250" spc="-20" dirty="0" smtClean="0">
                <a:solidFill>
                  <a:srgbClr val="231F20"/>
                </a:solidFill>
                <a:latin typeface="Times New Roman"/>
                <a:cs typeface="Times New Roman"/>
              </a:rPr>
              <a:t> </a:t>
            </a:r>
            <a:r>
              <a:rPr sz="4250" spc="0" dirty="0" smtClean="0">
                <a:solidFill>
                  <a:srgbClr val="231F20"/>
                </a:solidFill>
                <a:latin typeface="Times New Roman"/>
                <a:cs typeface="Times New Roman"/>
              </a:rPr>
              <a:t>network</a:t>
            </a:r>
            <a:r>
              <a:rPr sz="4250" spc="-20" dirty="0" smtClean="0">
                <a:solidFill>
                  <a:srgbClr val="231F20"/>
                </a:solidFill>
                <a:latin typeface="Times New Roman"/>
                <a:cs typeface="Times New Roman"/>
              </a:rPr>
              <a:t> </a:t>
            </a:r>
            <a:r>
              <a:rPr sz="4250" spc="0" dirty="0" smtClean="0">
                <a:solidFill>
                  <a:srgbClr val="231F20"/>
                </a:solidFill>
                <a:latin typeface="Times New Roman"/>
                <a:cs typeface="Times New Roman"/>
              </a:rPr>
              <a:t>in an</a:t>
            </a:r>
            <a:r>
              <a:rPr sz="4250" spc="-20" dirty="0" smtClean="0">
                <a:solidFill>
                  <a:srgbClr val="231F20"/>
                </a:solidFill>
                <a:latin typeface="Times New Roman"/>
                <a:cs typeface="Times New Roman"/>
              </a:rPr>
              <a:t> </a:t>
            </a:r>
            <a:r>
              <a:rPr sz="4250" spc="0" dirty="0" smtClean="0">
                <a:solidFill>
                  <a:srgbClr val="231F20"/>
                </a:solidFill>
                <a:latin typeface="Times New Roman"/>
                <a:cs typeface="Times New Roman"/>
              </a:rPr>
              <a:t>industrial </a:t>
            </a:r>
            <a:r>
              <a:rPr sz="4250" spc="-5" dirty="0" smtClean="0">
                <a:solidFill>
                  <a:srgbClr val="231F20"/>
                </a:solidFill>
                <a:latin typeface="Times New Roman"/>
                <a:cs typeface="Times New Roman"/>
              </a:rPr>
              <a:t>facility</a:t>
            </a:r>
            <a:endParaRPr sz="4250">
              <a:latin typeface="Times New Roman"/>
              <a:cs typeface="Times New Roman"/>
            </a:endParaRPr>
          </a:p>
        </p:txBody>
      </p:sp>
      <p:sp>
        <p:nvSpPr>
          <p:cNvPr id="3" name="object 3"/>
          <p:cNvSpPr/>
          <p:nvPr/>
        </p:nvSpPr>
        <p:spPr>
          <a:xfrm>
            <a:off x="2235974" y="2592997"/>
            <a:ext cx="6519557" cy="3751719"/>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5743" y="530044"/>
            <a:ext cx="2818765" cy="684530"/>
          </a:xfrm>
          <a:prstGeom prst="rect">
            <a:avLst/>
          </a:prstGeom>
        </p:spPr>
        <p:txBody>
          <a:bodyPr vert="horz" wrap="square" lIns="0" tIns="0" rIns="0" bIns="0" rtlCol="0">
            <a:noAutofit/>
          </a:bodyPr>
          <a:lstStyle/>
          <a:p>
            <a:pPr marL="12700">
              <a:lnSpc>
                <a:spcPct val="100000"/>
              </a:lnSpc>
            </a:pPr>
            <a:r>
              <a:rPr sz="4250" dirty="0" smtClean="0">
                <a:solidFill>
                  <a:srgbClr val="231F20"/>
                </a:solidFill>
                <a:latin typeface="Times New Roman"/>
                <a:cs typeface="Times New Roman"/>
              </a:rPr>
              <a:t>Minor</a:t>
            </a:r>
            <a:r>
              <a:rPr sz="4250" spc="-25" dirty="0" smtClean="0">
                <a:solidFill>
                  <a:srgbClr val="231F20"/>
                </a:solidFill>
                <a:latin typeface="Times New Roman"/>
                <a:cs typeface="Times New Roman"/>
              </a:rPr>
              <a:t> </a:t>
            </a:r>
            <a:r>
              <a:rPr sz="4250" spc="0" dirty="0" smtClean="0">
                <a:solidFill>
                  <a:srgbClr val="231F20"/>
                </a:solidFill>
                <a:latin typeface="Times New Roman"/>
                <a:cs typeface="Times New Roman"/>
              </a:rPr>
              <a:t>losses</a:t>
            </a:r>
            <a:endParaRPr sz="4250">
              <a:latin typeface="Times New Roman"/>
              <a:cs typeface="Times New Roman"/>
            </a:endParaRPr>
          </a:p>
        </p:txBody>
      </p:sp>
      <p:sp>
        <p:nvSpPr>
          <p:cNvPr id="7" name="6 Rectángulo"/>
          <p:cNvSpPr/>
          <p:nvPr/>
        </p:nvSpPr>
        <p:spPr>
          <a:xfrm>
            <a:off x="622300" y="1347044"/>
            <a:ext cx="8534400" cy="4247317"/>
          </a:xfrm>
          <a:prstGeom prst="rect">
            <a:avLst/>
          </a:prstGeom>
        </p:spPr>
        <p:txBody>
          <a:bodyPr wrap="square">
            <a:spAutoFit/>
          </a:bodyPr>
          <a:lstStyle/>
          <a:p>
            <a:r>
              <a:rPr lang="en-US" dirty="0" smtClean="0"/>
              <a:t>The fluid in a typical piping system passes through various fittings, </a:t>
            </a:r>
            <a:r>
              <a:rPr lang="en-US" dirty="0" err="1" smtClean="0"/>
              <a:t>valves,bends</a:t>
            </a:r>
            <a:r>
              <a:rPr lang="en-US" dirty="0" smtClean="0"/>
              <a:t>, elbows, tees, inlets, exits, enlargements, and contractions in addition to the pipes. These components interrupt the smooth flow of the fluid and cause additional losses because of the flow separation and mixing they induce. In a typical system with long pipes, these losses are minor compared to the total head loss in the pipes (the major losses) and are called minor losses. Although this is generally true, in some cases the minor losses may be greater than the major losses. This is the case, for example, in systems with several turns and valves in a short distance.</a:t>
            </a:r>
          </a:p>
          <a:p>
            <a:endParaRPr lang="en-US" dirty="0"/>
          </a:p>
          <a:p>
            <a:endParaRPr lang="en-US" dirty="0" smtClean="0"/>
          </a:p>
          <a:p>
            <a:r>
              <a:rPr lang="es-ES" dirty="0" err="1"/>
              <a:t>The</a:t>
            </a:r>
            <a:r>
              <a:rPr lang="es-ES" dirty="0"/>
              <a:t> head </a:t>
            </a:r>
            <a:r>
              <a:rPr lang="es-ES" dirty="0" err="1" smtClean="0"/>
              <a:t>loss</a:t>
            </a:r>
            <a:r>
              <a:rPr lang="es-ES" dirty="0" smtClean="0"/>
              <a:t> </a:t>
            </a:r>
            <a:r>
              <a:rPr lang="en-US" dirty="0" smtClean="0"/>
              <a:t>introduced </a:t>
            </a:r>
            <a:r>
              <a:rPr lang="en-US" dirty="0"/>
              <a:t>by a completely open valve, for example, may be negligible. But</a:t>
            </a:r>
          </a:p>
          <a:p>
            <a:r>
              <a:rPr lang="en-US" dirty="0"/>
              <a:t>a partially closed valve may cause the largest head loss in the system, </a:t>
            </a:r>
            <a:r>
              <a:rPr lang="en-US" dirty="0" smtClean="0"/>
              <a:t>as </a:t>
            </a:r>
            <a:r>
              <a:rPr lang="en-US" dirty="0"/>
              <a:t>evidenced by the drop in the flow rate. Flow through valves and fittings </a:t>
            </a:r>
            <a:r>
              <a:rPr lang="en-US" dirty="0" smtClean="0"/>
              <a:t>is very </a:t>
            </a:r>
            <a:r>
              <a:rPr lang="en-US" dirty="0"/>
              <a:t>complex, and a theoretical analysis is generally not plausible. </a:t>
            </a:r>
            <a:r>
              <a:rPr lang="en-US" dirty="0" smtClean="0"/>
              <a:t>Therefore, minor </a:t>
            </a:r>
            <a:r>
              <a:rPr lang="en-US" dirty="0"/>
              <a:t>losses are determined experimentally, usually by the </a:t>
            </a:r>
            <a:r>
              <a:rPr lang="en-US" dirty="0" smtClean="0"/>
              <a:t>manufacturers </a:t>
            </a:r>
            <a:r>
              <a:rPr lang="es-ES" dirty="0" smtClean="0"/>
              <a:t>of </a:t>
            </a:r>
            <a:r>
              <a:rPr lang="es-ES" dirty="0" err="1"/>
              <a:t>the</a:t>
            </a:r>
            <a:r>
              <a:rPr lang="es-ES" dirty="0"/>
              <a:t> </a:t>
            </a:r>
            <a:r>
              <a:rPr lang="es-ES" dirty="0" err="1"/>
              <a:t>components</a:t>
            </a:r>
            <a:r>
              <a:rPr lang="es-ES"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22614" y="561579"/>
            <a:ext cx="5099685" cy="565150"/>
          </a:xfrm>
          <a:prstGeom prst="rect">
            <a:avLst/>
          </a:prstGeom>
        </p:spPr>
        <p:txBody>
          <a:bodyPr vert="horz" wrap="square" lIns="0" tIns="0" rIns="0" bIns="0" rtlCol="0">
            <a:noAutofit/>
          </a:bodyPr>
          <a:lstStyle/>
          <a:p>
            <a:pPr marL="12700">
              <a:lnSpc>
                <a:spcPct val="100000"/>
              </a:lnSpc>
            </a:pPr>
            <a:r>
              <a:rPr sz="3500" spc="-5" dirty="0" smtClean="0">
                <a:solidFill>
                  <a:srgbClr val="231F20"/>
                </a:solidFill>
                <a:latin typeface="Times New Roman"/>
                <a:cs typeface="Times New Roman"/>
              </a:rPr>
              <a:t>Lamina</a:t>
            </a:r>
            <a:r>
              <a:rPr sz="3500" spc="0" dirty="0" smtClean="0">
                <a:solidFill>
                  <a:srgbClr val="231F20"/>
                </a:solidFill>
                <a:latin typeface="Times New Roman"/>
                <a:cs typeface="Times New Roman"/>
              </a:rPr>
              <a:t>r</a:t>
            </a:r>
            <a:r>
              <a:rPr sz="3500" spc="5" dirty="0" smtClean="0">
                <a:solidFill>
                  <a:srgbClr val="231F20"/>
                </a:solidFill>
                <a:latin typeface="Times New Roman"/>
                <a:cs typeface="Times New Roman"/>
              </a:rPr>
              <a:t> </a:t>
            </a:r>
            <a:r>
              <a:rPr sz="3500" spc="-5" dirty="0" smtClean="0">
                <a:solidFill>
                  <a:srgbClr val="231F20"/>
                </a:solidFill>
                <a:latin typeface="Times New Roman"/>
                <a:cs typeface="Times New Roman"/>
              </a:rPr>
              <a:t>an</a:t>
            </a:r>
            <a:r>
              <a:rPr sz="3500" spc="0" dirty="0" smtClean="0">
                <a:solidFill>
                  <a:srgbClr val="231F20"/>
                </a:solidFill>
                <a:latin typeface="Times New Roman"/>
                <a:cs typeface="Times New Roman"/>
              </a:rPr>
              <a:t>d</a:t>
            </a:r>
            <a:r>
              <a:rPr sz="3500" spc="5" dirty="0" smtClean="0">
                <a:solidFill>
                  <a:srgbClr val="231F20"/>
                </a:solidFill>
                <a:latin typeface="Times New Roman"/>
                <a:cs typeface="Times New Roman"/>
              </a:rPr>
              <a:t> </a:t>
            </a:r>
            <a:r>
              <a:rPr sz="3500" spc="-5" dirty="0" smtClean="0">
                <a:solidFill>
                  <a:srgbClr val="231F20"/>
                </a:solidFill>
                <a:latin typeface="Times New Roman"/>
                <a:cs typeface="Times New Roman"/>
              </a:rPr>
              <a:t>turbulen</a:t>
            </a:r>
            <a:r>
              <a:rPr sz="3500" spc="0" dirty="0" smtClean="0">
                <a:solidFill>
                  <a:srgbClr val="231F20"/>
                </a:solidFill>
                <a:latin typeface="Times New Roman"/>
                <a:cs typeface="Times New Roman"/>
              </a:rPr>
              <a:t>t</a:t>
            </a:r>
            <a:r>
              <a:rPr sz="3500" spc="5" dirty="0" smtClean="0">
                <a:solidFill>
                  <a:srgbClr val="231F20"/>
                </a:solidFill>
                <a:latin typeface="Times New Roman"/>
                <a:cs typeface="Times New Roman"/>
              </a:rPr>
              <a:t> </a:t>
            </a:r>
            <a:r>
              <a:rPr sz="3500" spc="-5" dirty="0" smtClean="0">
                <a:solidFill>
                  <a:srgbClr val="231F20"/>
                </a:solidFill>
                <a:latin typeface="Times New Roman"/>
                <a:cs typeface="Times New Roman"/>
              </a:rPr>
              <a:t>flows</a:t>
            </a:r>
            <a:endParaRPr sz="3500">
              <a:latin typeface="Times New Roman"/>
              <a:cs typeface="Times New Roman"/>
            </a:endParaRPr>
          </a:p>
        </p:txBody>
      </p:sp>
      <p:sp>
        <p:nvSpPr>
          <p:cNvPr id="3" name="object 3"/>
          <p:cNvSpPr txBox="1"/>
          <p:nvPr/>
        </p:nvSpPr>
        <p:spPr>
          <a:xfrm>
            <a:off x="2855964" y="1539307"/>
            <a:ext cx="2120265" cy="376555"/>
          </a:xfrm>
          <a:prstGeom prst="rect">
            <a:avLst/>
          </a:prstGeom>
        </p:spPr>
        <p:txBody>
          <a:bodyPr vert="horz" wrap="square" lIns="0" tIns="0" rIns="0" bIns="0" rtlCol="0">
            <a:noAutofit/>
          </a:bodyPr>
          <a:lstStyle/>
          <a:p>
            <a:pPr marL="12700">
              <a:lnSpc>
                <a:spcPct val="100000"/>
              </a:lnSpc>
            </a:pPr>
            <a:r>
              <a:rPr sz="2300" spc="10" dirty="0" smtClean="0">
                <a:solidFill>
                  <a:srgbClr val="231F20"/>
                </a:solidFill>
                <a:latin typeface="Times New Roman"/>
                <a:cs typeface="Times New Roman"/>
              </a:rPr>
              <a:t>Reynolds</a:t>
            </a:r>
            <a:r>
              <a:rPr sz="2300" spc="-15" dirty="0" smtClean="0">
                <a:solidFill>
                  <a:srgbClr val="231F20"/>
                </a:solidFill>
                <a:latin typeface="Times New Roman"/>
                <a:cs typeface="Times New Roman"/>
              </a:rPr>
              <a:t> </a:t>
            </a:r>
            <a:r>
              <a:rPr sz="2300" spc="10" dirty="0" smtClean="0">
                <a:solidFill>
                  <a:srgbClr val="231F20"/>
                </a:solidFill>
                <a:latin typeface="Times New Roman"/>
                <a:cs typeface="Times New Roman"/>
              </a:rPr>
              <a:t>nu</a:t>
            </a:r>
            <a:r>
              <a:rPr sz="2300" spc="-5" dirty="0" smtClean="0">
                <a:solidFill>
                  <a:srgbClr val="231F20"/>
                </a:solidFill>
                <a:latin typeface="Times New Roman"/>
                <a:cs typeface="Times New Roman"/>
              </a:rPr>
              <a:t>m</a:t>
            </a:r>
            <a:r>
              <a:rPr sz="2300" spc="5" dirty="0" smtClean="0">
                <a:solidFill>
                  <a:srgbClr val="231F20"/>
                </a:solidFill>
                <a:latin typeface="Times New Roman"/>
                <a:cs typeface="Times New Roman"/>
              </a:rPr>
              <a:t>ber</a:t>
            </a:r>
            <a:endParaRPr sz="2300">
              <a:latin typeface="Times New Roman"/>
              <a:cs typeface="Times New Roman"/>
            </a:endParaRPr>
          </a:p>
        </p:txBody>
      </p:sp>
      <p:sp>
        <p:nvSpPr>
          <p:cNvPr id="4" name="object 4"/>
          <p:cNvSpPr/>
          <p:nvPr/>
        </p:nvSpPr>
        <p:spPr>
          <a:xfrm>
            <a:off x="1791449" y="2074405"/>
            <a:ext cx="5482361" cy="611949"/>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1397317" y="3111601"/>
            <a:ext cx="2246274" cy="2390025"/>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4310379" y="3778389"/>
            <a:ext cx="4889677" cy="1364665"/>
          </a:xfrm>
          <a:prstGeom prst="rect">
            <a:avLst/>
          </a:prstGeom>
          <a:blipFill>
            <a:blip r:embed="rId4" cstate="print"/>
            <a:stretch>
              <a:fillRect/>
            </a:stretch>
          </a:blipFill>
        </p:spPr>
        <p:txBody>
          <a:bodyPr wrap="square" lIns="0" tIns="0" rIns="0" bIns="0" rtlCol="0">
            <a:noAutofit/>
          </a:bodyPr>
          <a:lstStyle/>
          <a:p>
            <a:endParaRPr/>
          </a:p>
        </p:txBody>
      </p:sp>
      <p:sp>
        <p:nvSpPr>
          <p:cNvPr id="7" name="object 7"/>
          <p:cNvSpPr/>
          <p:nvPr/>
        </p:nvSpPr>
        <p:spPr>
          <a:xfrm>
            <a:off x="1495107" y="5667578"/>
            <a:ext cx="2212200" cy="1046086"/>
          </a:xfrm>
          <a:prstGeom prst="rect">
            <a:avLst/>
          </a:prstGeom>
          <a:blipFill>
            <a:blip r:embed="rId5" cstate="print"/>
            <a:stretch>
              <a:fillRect/>
            </a:stretch>
          </a:blipFill>
        </p:spPr>
        <p:txBody>
          <a:bodyPr wrap="square" lIns="0" tIns="0" rIns="0" bIns="0" rtlCol="0">
            <a:noAutofit/>
          </a:bodyPr>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5743" y="530044"/>
            <a:ext cx="2818765" cy="684530"/>
          </a:xfrm>
          <a:prstGeom prst="rect">
            <a:avLst/>
          </a:prstGeom>
        </p:spPr>
        <p:txBody>
          <a:bodyPr vert="horz" wrap="square" lIns="0" tIns="0" rIns="0" bIns="0" rtlCol="0">
            <a:noAutofit/>
          </a:bodyPr>
          <a:lstStyle/>
          <a:p>
            <a:pPr marL="12700">
              <a:lnSpc>
                <a:spcPct val="100000"/>
              </a:lnSpc>
            </a:pPr>
            <a:r>
              <a:rPr sz="4250" dirty="0" smtClean="0">
                <a:solidFill>
                  <a:srgbClr val="231F20"/>
                </a:solidFill>
                <a:latin typeface="Times New Roman"/>
                <a:cs typeface="Times New Roman"/>
              </a:rPr>
              <a:t>Minor</a:t>
            </a:r>
            <a:r>
              <a:rPr sz="4250" spc="-25" dirty="0" smtClean="0">
                <a:solidFill>
                  <a:srgbClr val="231F20"/>
                </a:solidFill>
                <a:latin typeface="Times New Roman"/>
                <a:cs typeface="Times New Roman"/>
              </a:rPr>
              <a:t> </a:t>
            </a:r>
            <a:r>
              <a:rPr sz="4250" spc="0" dirty="0" smtClean="0">
                <a:solidFill>
                  <a:srgbClr val="231F20"/>
                </a:solidFill>
                <a:latin typeface="Times New Roman"/>
                <a:cs typeface="Times New Roman"/>
              </a:rPr>
              <a:t>losses</a:t>
            </a:r>
            <a:endParaRPr sz="4250">
              <a:latin typeface="Times New Roman"/>
              <a:cs typeface="Times New Roman"/>
            </a:endParaRPr>
          </a:p>
        </p:txBody>
      </p:sp>
      <p:sp>
        <p:nvSpPr>
          <p:cNvPr id="7" name="6 Rectángulo"/>
          <p:cNvSpPr/>
          <p:nvPr/>
        </p:nvSpPr>
        <p:spPr>
          <a:xfrm>
            <a:off x="622300" y="1347044"/>
            <a:ext cx="8534400" cy="646331"/>
          </a:xfrm>
          <a:prstGeom prst="rect">
            <a:avLst/>
          </a:prstGeom>
        </p:spPr>
        <p:txBody>
          <a:bodyPr wrap="square">
            <a:spAutoFit/>
          </a:bodyPr>
          <a:lstStyle/>
          <a:p>
            <a:r>
              <a:rPr lang="en-US" dirty="0" smtClean="0"/>
              <a:t>Minor losses are usually expressed in terms of the loss coefficient K</a:t>
            </a:r>
            <a:r>
              <a:rPr lang="en-US" baseline="-25000" dirty="0" smtClean="0"/>
              <a:t>L </a:t>
            </a:r>
            <a:r>
              <a:rPr lang="en-US" dirty="0" smtClean="0"/>
              <a:t>(also called the resistance coefficient), defined as</a:t>
            </a:r>
            <a:endParaRPr lang="es-E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025" y="2133600"/>
            <a:ext cx="1816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237808" y="2982090"/>
            <a:ext cx="8299892" cy="369332"/>
          </a:xfrm>
          <a:prstGeom prst="rect">
            <a:avLst/>
          </a:prstGeom>
        </p:spPr>
        <p:txBody>
          <a:bodyPr wrap="square">
            <a:spAutoFit/>
          </a:bodyPr>
          <a:lstStyle/>
          <a:p>
            <a:r>
              <a:rPr lang="en-US" dirty="0" smtClean="0"/>
              <a:t>Minor losses are also expressed in terms of the equivalent length </a:t>
            </a:r>
            <a:r>
              <a:rPr lang="en-US" dirty="0" err="1" smtClean="0"/>
              <a:t>L</a:t>
            </a:r>
            <a:r>
              <a:rPr lang="en-US" baseline="-25000" dirty="0" err="1" smtClean="0"/>
              <a:t>equiv</a:t>
            </a:r>
            <a:r>
              <a:rPr lang="en-US" dirty="0" smtClean="0"/>
              <a:t>, defined as</a:t>
            </a:r>
            <a:endParaRPr lang="es-ES"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3733800"/>
            <a:ext cx="7043863" cy="73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700" y="4800600"/>
            <a:ext cx="66363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3 Grupo"/>
          <p:cNvGrpSpPr/>
          <p:nvPr/>
        </p:nvGrpSpPr>
        <p:grpSpPr>
          <a:xfrm>
            <a:off x="4737100" y="5562600"/>
            <a:ext cx="3284017" cy="533400"/>
            <a:chOff x="1536700" y="5943600"/>
            <a:chExt cx="3284017" cy="533400"/>
          </a:xfrm>
        </p:grpSpPr>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700" y="5943600"/>
              <a:ext cx="8846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1367" y="5943600"/>
              <a:ext cx="2419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3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9995" y="6324600"/>
            <a:ext cx="639417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582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5743" y="530044"/>
            <a:ext cx="2818765" cy="684530"/>
          </a:xfrm>
          <a:prstGeom prst="rect">
            <a:avLst/>
          </a:prstGeom>
        </p:spPr>
        <p:txBody>
          <a:bodyPr vert="horz" wrap="square" lIns="0" tIns="0" rIns="0" bIns="0" rtlCol="0">
            <a:noAutofit/>
          </a:bodyPr>
          <a:lstStyle/>
          <a:p>
            <a:pPr marL="12700">
              <a:lnSpc>
                <a:spcPct val="100000"/>
              </a:lnSpc>
            </a:pPr>
            <a:r>
              <a:rPr sz="4250" dirty="0" smtClean="0">
                <a:solidFill>
                  <a:srgbClr val="231F20"/>
                </a:solidFill>
                <a:latin typeface="Times New Roman"/>
                <a:cs typeface="Times New Roman"/>
              </a:rPr>
              <a:t>Minor</a:t>
            </a:r>
            <a:r>
              <a:rPr sz="4250" spc="-25" dirty="0" smtClean="0">
                <a:solidFill>
                  <a:srgbClr val="231F20"/>
                </a:solidFill>
                <a:latin typeface="Times New Roman"/>
                <a:cs typeface="Times New Roman"/>
              </a:rPr>
              <a:t> </a:t>
            </a:r>
            <a:r>
              <a:rPr sz="4250" spc="0" dirty="0" smtClean="0">
                <a:solidFill>
                  <a:srgbClr val="231F20"/>
                </a:solidFill>
                <a:latin typeface="Times New Roman"/>
                <a:cs typeface="Times New Roman"/>
              </a:rPr>
              <a:t>losses</a:t>
            </a:r>
            <a:endParaRPr sz="4250">
              <a:latin typeface="Times New Roman"/>
              <a:cs typeface="Times New Roman"/>
            </a:endParaRPr>
          </a:p>
        </p:txBody>
      </p:sp>
      <p:sp>
        <p:nvSpPr>
          <p:cNvPr id="3" name="object 3"/>
          <p:cNvSpPr/>
          <p:nvPr/>
        </p:nvSpPr>
        <p:spPr>
          <a:xfrm>
            <a:off x="6290455" y="1676400"/>
            <a:ext cx="2998394" cy="2748848"/>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95978" y="1676400"/>
            <a:ext cx="3431521" cy="2971800"/>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6127929" y="4790303"/>
            <a:ext cx="3323445" cy="1851454"/>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1308100" y="4823254"/>
            <a:ext cx="1841326" cy="1828800"/>
          </a:xfrm>
          <a:prstGeom prst="rect">
            <a:avLst/>
          </a:prstGeom>
          <a:blipFill>
            <a:blip r:embed="rId5"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142262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804580" y="1613183"/>
            <a:ext cx="2936875" cy="684530"/>
          </a:xfrm>
          <a:prstGeom prst="rect">
            <a:avLst/>
          </a:prstGeom>
        </p:spPr>
        <p:txBody>
          <a:bodyPr vert="horz" wrap="square" lIns="0" tIns="0" rIns="0" bIns="0" rtlCol="0">
            <a:noAutofit/>
          </a:bodyPr>
          <a:lstStyle/>
          <a:p>
            <a:pPr marL="12700">
              <a:lnSpc>
                <a:spcPct val="100000"/>
              </a:lnSpc>
            </a:pPr>
            <a:r>
              <a:rPr sz="4250" dirty="0" smtClean="0">
                <a:solidFill>
                  <a:srgbClr val="231F20"/>
                </a:solidFill>
                <a:latin typeface="Times New Roman"/>
                <a:cs typeface="Times New Roman"/>
              </a:rPr>
              <a:t>Entrance</a:t>
            </a:r>
            <a:r>
              <a:rPr sz="4250" spc="-35" dirty="0" smtClean="0">
                <a:solidFill>
                  <a:srgbClr val="231F20"/>
                </a:solidFill>
                <a:latin typeface="Times New Roman"/>
                <a:cs typeface="Times New Roman"/>
              </a:rPr>
              <a:t> </a:t>
            </a:r>
            <a:r>
              <a:rPr sz="4250" spc="0" dirty="0" smtClean="0">
                <a:solidFill>
                  <a:srgbClr val="231F20"/>
                </a:solidFill>
                <a:latin typeface="Times New Roman"/>
                <a:cs typeface="Times New Roman"/>
              </a:rPr>
              <a:t>loss</a:t>
            </a:r>
            <a:endParaRPr sz="4250">
              <a:latin typeface="Times New Roman"/>
              <a:cs typeface="Times New Roman"/>
            </a:endParaRPr>
          </a:p>
        </p:txBody>
      </p:sp>
      <p:sp>
        <p:nvSpPr>
          <p:cNvPr id="3" name="object 3"/>
          <p:cNvSpPr/>
          <p:nvPr/>
        </p:nvSpPr>
        <p:spPr>
          <a:xfrm>
            <a:off x="1717370" y="4296994"/>
            <a:ext cx="3407943" cy="2624112"/>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5569851" y="3185693"/>
            <a:ext cx="3926547" cy="2338158"/>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1791449" y="1111288"/>
            <a:ext cx="2006244" cy="2834538"/>
          </a:xfrm>
          <a:prstGeom prst="rect">
            <a:avLst/>
          </a:prstGeom>
          <a:blipFill>
            <a:blip r:embed="rId4" cstate="print"/>
            <a:stretch>
              <a:fillRect/>
            </a:stretch>
          </a:blipFill>
        </p:spPr>
        <p:txBody>
          <a:bodyPr wrap="square" lIns="0" tIns="0" rIns="0" bIns="0" rtlCol="0">
            <a:noAutofit/>
          </a:bodyPr>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17370" y="2667088"/>
            <a:ext cx="2592997" cy="807529"/>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3281225" y="1251652"/>
            <a:ext cx="4130040" cy="684530"/>
          </a:xfrm>
          <a:prstGeom prst="rect">
            <a:avLst/>
          </a:prstGeom>
        </p:spPr>
        <p:txBody>
          <a:bodyPr vert="horz" wrap="square" lIns="0" tIns="0" rIns="0" bIns="0" rtlCol="0">
            <a:noAutofit/>
          </a:bodyPr>
          <a:lstStyle/>
          <a:p>
            <a:pPr marL="12700">
              <a:lnSpc>
                <a:spcPct val="100000"/>
              </a:lnSpc>
            </a:pPr>
            <a:r>
              <a:rPr sz="4250" dirty="0" smtClean="0">
                <a:solidFill>
                  <a:srgbClr val="231F20"/>
                </a:solidFill>
                <a:latin typeface="Times New Roman"/>
                <a:cs typeface="Times New Roman"/>
              </a:rPr>
              <a:t>Other</a:t>
            </a:r>
            <a:r>
              <a:rPr sz="4250" spc="-25" dirty="0" smtClean="0">
                <a:solidFill>
                  <a:srgbClr val="231F20"/>
                </a:solidFill>
                <a:latin typeface="Times New Roman"/>
                <a:cs typeface="Times New Roman"/>
              </a:rPr>
              <a:t> </a:t>
            </a:r>
            <a:r>
              <a:rPr sz="4250" spc="0" dirty="0" smtClean="0">
                <a:solidFill>
                  <a:srgbClr val="231F20"/>
                </a:solidFill>
                <a:latin typeface="Times New Roman"/>
                <a:cs typeface="Times New Roman"/>
              </a:rPr>
              <a:t>minor</a:t>
            </a:r>
            <a:r>
              <a:rPr sz="4250" spc="-5" dirty="0" smtClean="0">
                <a:solidFill>
                  <a:srgbClr val="231F20"/>
                </a:solidFill>
                <a:latin typeface="Times New Roman"/>
                <a:cs typeface="Times New Roman"/>
              </a:rPr>
              <a:t> </a:t>
            </a:r>
            <a:r>
              <a:rPr sz="4250" spc="0" dirty="0" smtClean="0">
                <a:solidFill>
                  <a:srgbClr val="231F20"/>
                </a:solidFill>
                <a:latin typeface="Times New Roman"/>
                <a:cs typeface="Times New Roman"/>
              </a:rPr>
              <a:t>losses</a:t>
            </a:r>
            <a:endParaRPr sz="4250">
              <a:latin typeface="Times New Roman"/>
              <a:cs typeface="Times New Roman"/>
            </a:endParaRPr>
          </a:p>
        </p:txBody>
      </p:sp>
      <p:sp>
        <p:nvSpPr>
          <p:cNvPr id="4" name="object 4"/>
          <p:cNvSpPr/>
          <p:nvPr/>
        </p:nvSpPr>
        <p:spPr>
          <a:xfrm>
            <a:off x="5569851" y="2667088"/>
            <a:ext cx="2518918" cy="3778389"/>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1791449" y="4889677"/>
            <a:ext cx="2593009" cy="1453565"/>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2013711" y="3852468"/>
            <a:ext cx="2296667" cy="994232"/>
          </a:xfrm>
          <a:prstGeom prst="rect">
            <a:avLst/>
          </a:prstGeom>
          <a:blipFill>
            <a:blip r:embed="rId5" cstate="print"/>
            <a:stretch>
              <a:fillRect/>
            </a:stretch>
          </a:blipFill>
        </p:spPr>
        <p:txBody>
          <a:bodyPr wrap="square" lIns="0" tIns="0" rIns="0" bIns="0" rtlCol="0">
            <a:noAutofit/>
          </a:bodyPr>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55012" y="751662"/>
            <a:ext cx="1486535" cy="502284"/>
          </a:xfrm>
          <a:prstGeom prst="rect">
            <a:avLst/>
          </a:prstGeom>
        </p:spPr>
        <p:txBody>
          <a:bodyPr vert="horz" wrap="square" lIns="0" tIns="0" rIns="0" bIns="0" rtlCol="0">
            <a:noAutofit/>
          </a:bodyPr>
          <a:lstStyle/>
          <a:p>
            <a:pPr marL="12700">
              <a:lnSpc>
                <a:spcPct val="100000"/>
              </a:lnSpc>
            </a:pPr>
            <a:r>
              <a:rPr sz="3100" dirty="0" smtClean="0">
                <a:solidFill>
                  <a:srgbClr val="231F20"/>
                </a:solidFill>
                <a:latin typeface="Times New Roman"/>
                <a:cs typeface="Times New Roman"/>
              </a:rPr>
              <a:t>K</a:t>
            </a:r>
            <a:r>
              <a:rPr sz="3100" spc="-15" dirty="0" smtClean="0">
                <a:solidFill>
                  <a:srgbClr val="231F20"/>
                </a:solidFill>
                <a:latin typeface="Times New Roman"/>
                <a:cs typeface="Times New Roman"/>
              </a:rPr>
              <a:t> </a:t>
            </a:r>
            <a:r>
              <a:rPr sz="3100" spc="0" dirty="0" smtClean="0">
                <a:solidFill>
                  <a:srgbClr val="231F20"/>
                </a:solidFill>
                <a:latin typeface="Times New Roman"/>
                <a:cs typeface="Times New Roman"/>
              </a:rPr>
              <a:t>factors</a:t>
            </a:r>
            <a:endParaRPr sz="3100">
              <a:latin typeface="Times New Roman"/>
              <a:cs typeface="Times New Roman"/>
            </a:endParaRPr>
          </a:p>
        </p:txBody>
      </p:sp>
      <p:sp>
        <p:nvSpPr>
          <p:cNvPr id="3" name="object 3"/>
          <p:cNvSpPr/>
          <p:nvPr/>
        </p:nvSpPr>
        <p:spPr>
          <a:xfrm>
            <a:off x="1053553" y="1929193"/>
            <a:ext cx="3224225" cy="514159"/>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4680800" y="595642"/>
            <a:ext cx="5314100" cy="6490958"/>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14600" y="436695"/>
            <a:ext cx="3465195" cy="684530"/>
          </a:xfrm>
          <a:prstGeom prst="rect">
            <a:avLst/>
          </a:prstGeom>
        </p:spPr>
        <p:txBody>
          <a:bodyPr vert="horz" wrap="square" lIns="0" tIns="0" rIns="0" bIns="0" rtlCol="0">
            <a:noAutofit/>
          </a:bodyPr>
          <a:lstStyle/>
          <a:p>
            <a:pPr marL="12700">
              <a:lnSpc>
                <a:spcPct val="100000"/>
              </a:lnSpc>
            </a:pPr>
            <a:r>
              <a:rPr sz="4250" dirty="0" smtClean="0">
                <a:solidFill>
                  <a:srgbClr val="231F20"/>
                </a:solidFill>
                <a:latin typeface="Times New Roman"/>
                <a:cs typeface="Times New Roman"/>
              </a:rPr>
              <a:t>K</a:t>
            </a:r>
            <a:r>
              <a:rPr sz="4250" spc="-15" dirty="0" smtClean="0">
                <a:solidFill>
                  <a:srgbClr val="231F20"/>
                </a:solidFill>
                <a:latin typeface="Times New Roman"/>
                <a:cs typeface="Times New Roman"/>
              </a:rPr>
              <a:t> </a:t>
            </a:r>
            <a:r>
              <a:rPr sz="4250" spc="0" dirty="0" smtClean="0">
                <a:solidFill>
                  <a:srgbClr val="231F20"/>
                </a:solidFill>
                <a:latin typeface="Times New Roman"/>
                <a:cs typeface="Times New Roman"/>
              </a:rPr>
              <a:t>factors</a:t>
            </a:r>
            <a:r>
              <a:rPr sz="4250" spc="-15" dirty="0" smtClean="0">
                <a:solidFill>
                  <a:srgbClr val="231F20"/>
                </a:solidFill>
                <a:latin typeface="Times New Roman"/>
                <a:cs typeface="Times New Roman"/>
              </a:rPr>
              <a:t> </a:t>
            </a:r>
            <a:r>
              <a:rPr sz="4250" spc="0" dirty="0" smtClean="0">
                <a:solidFill>
                  <a:srgbClr val="231F20"/>
                </a:solidFill>
                <a:latin typeface="Times New Roman"/>
                <a:cs typeface="Times New Roman"/>
              </a:rPr>
              <a:t>(cont)</a:t>
            </a:r>
            <a:endParaRPr sz="4250">
              <a:latin typeface="Times New Roman"/>
              <a:cs typeface="Times New Roman"/>
            </a:endParaRPr>
          </a:p>
        </p:txBody>
      </p:sp>
      <p:sp>
        <p:nvSpPr>
          <p:cNvPr id="3" name="object 3"/>
          <p:cNvSpPr/>
          <p:nvPr/>
        </p:nvSpPr>
        <p:spPr>
          <a:xfrm>
            <a:off x="1346936" y="1185379"/>
            <a:ext cx="8149450" cy="5569775"/>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14600" y="436695"/>
            <a:ext cx="3465195" cy="684530"/>
          </a:xfrm>
          <a:prstGeom prst="rect">
            <a:avLst/>
          </a:prstGeom>
        </p:spPr>
        <p:txBody>
          <a:bodyPr vert="horz" wrap="square" lIns="0" tIns="0" rIns="0" bIns="0" rtlCol="0">
            <a:noAutofit/>
          </a:bodyPr>
          <a:lstStyle/>
          <a:p>
            <a:pPr marL="12700">
              <a:lnSpc>
                <a:spcPct val="100000"/>
              </a:lnSpc>
            </a:pPr>
            <a:r>
              <a:rPr lang="es-ES" sz="4250" dirty="0" err="1" smtClean="0">
                <a:solidFill>
                  <a:srgbClr val="231F20"/>
                </a:solidFill>
                <a:latin typeface="Times New Roman"/>
                <a:cs typeface="Times New Roman"/>
              </a:rPr>
              <a:t>Problem</a:t>
            </a:r>
            <a:endParaRPr sz="4250" dirty="0">
              <a:latin typeface="Times New Roman"/>
              <a:cs typeface="Times New Roman"/>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479" y="1295400"/>
            <a:ext cx="701936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4267200"/>
            <a:ext cx="633412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6616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14600" y="436695"/>
            <a:ext cx="3465195" cy="684530"/>
          </a:xfrm>
          <a:prstGeom prst="rect">
            <a:avLst/>
          </a:prstGeom>
        </p:spPr>
        <p:txBody>
          <a:bodyPr vert="horz" wrap="square" lIns="0" tIns="0" rIns="0" bIns="0" rtlCol="0">
            <a:noAutofit/>
          </a:bodyPr>
          <a:lstStyle/>
          <a:p>
            <a:pPr marL="12700">
              <a:lnSpc>
                <a:spcPct val="100000"/>
              </a:lnSpc>
            </a:pPr>
            <a:r>
              <a:rPr lang="es-ES" sz="4250" dirty="0" err="1" smtClean="0">
                <a:solidFill>
                  <a:srgbClr val="231F20"/>
                </a:solidFill>
                <a:latin typeface="Times New Roman"/>
                <a:cs typeface="Times New Roman"/>
              </a:rPr>
              <a:t>Problem</a:t>
            </a:r>
            <a:endParaRPr sz="4250" dirty="0">
              <a:latin typeface="Times New Roman"/>
              <a:cs typeface="Times New Roman"/>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899" y="1371600"/>
            <a:ext cx="699867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3886200"/>
            <a:ext cx="5638800" cy="302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4343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14600" y="436695"/>
            <a:ext cx="3465195" cy="684530"/>
          </a:xfrm>
          <a:prstGeom prst="rect">
            <a:avLst/>
          </a:prstGeom>
        </p:spPr>
        <p:txBody>
          <a:bodyPr vert="horz" wrap="square" lIns="0" tIns="0" rIns="0" bIns="0" rtlCol="0">
            <a:noAutofit/>
          </a:bodyPr>
          <a:lstStyle/>
          <a:p>
            <a:pPr marL="12700">
              <a:lnSpc>
                <a:spcPct val="100000"/>
              </a:lnSpc>
            </a:pPr>
            <a:r>
              <a:rPr lang="es-ES" sz="4250" dirty="0" smtClean="0">
                <a:solidFill>
                  <a:srgbClr val="231F20"/>
                </a:solidFill>
                <a:latin typeface="Times New Roman"/>
                <a:cs typeface="Times New Roman"/>
              </a:rPr>
              <a:t>Instruments</a:t>
            </a:r>
            <a:endParaRPr sz="4250" dirty="0">
              <a:latin typeface="Times New Roman"/>
              <a:cs typeface="Times New Roman"/>
            </a:endParaRPr>
          </a:p>
        </p:txBody>
      </p:sp>
      <p:sp>
        <p:nvSpPr>
          <p:cNvPr id="3" name="2 Rectángulo"/>
          <p:cNvSpPr/>
          <p:nvPr/>
        </p:nvSpPr>
        <p:spPr>
          <a:xfrm>
            <a:off x="594165" y="1250774"/>
            <a:ext cx="4753032" cy="369332"/>
          </a:xfrm>
          <a:prstGeom prst="rect">
            <a:avLst/>
          </a:prstGeom>
        </p:spPr>
        <p:txBody>
          <a:bodyPr wrap="none">
            <a:spAutoFit/>
          </a:bodyPr>
          <a:lstStyle/>
          <a:p>
            <a:r>
              <a:rPr lang="en-US" b="1" dirty="0" smtClean="0"/>
              <a:t>Thermal (Hot-Wire and Hot-Film) Anemometers</a:t>
            </a:r>
            <a:endParaRPr lang="es-ES"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100" y="4495800"/>
            <a:ext cx="3276600" cy="274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94164" y="1784866"/>
            <a:ext cx="9705535" cy="2308324"/>
          </a:xfrm>
          <a:prstGeom prst="rect">
            <a:avLst/>
          </a:prstGeom>
        </p:spPr>
        <p:txBody>
          <a:bodyPr wrap="square">
            <a:spAutoFit/>
          </a:bodyPr>
          <a:lstStyle/>
          <a:p>
            <a:r>
              <a:rPr lang="en-US" dirty="0" smtClean="0"/>
              <a:t>A thermal anemometer is called a hot-wire anemometer if the sensing element is a wire, and a hot-film anemometer if the sensor is a thin metallic film (less than </a:t>
            </a:r>
            <a:r>
              <a:rPr lang="en-US" dirty="0" smtClean="0"/>
              <a:t>0.1</a:t>
            </a:r>
            <a:r>
              <a:rPr lang="el-GR" dirty="0" smtClean="0"/>
              <a:t>μ</a:t>
            </a:r>
            <a:r>
              <a:rPr lang="en-US" dirty="0" smtClean="0"/>
              <a:t>m </a:t>
            </a:r>
            <a:r>
              <a:rPr lang="en-US" dirty="0" smtClean="0"/>
              <a:t>thick) mounted usually on a relatively thick ceramic support having a diameter of about 50 </a:t>
            </a:r>
            <a:r>
              <a:rPr lang="el-GR" dirty="0" smtClean="0"/>
              <a:t>μ</a:t>
            </a:r>
            <a:r>
              <a:rPr lang="en-US" dirty="0" smtClean="0"/>
              <a:t>m</a:t>
            </a:r>
            <a:r>
              <a:rPr lang="en-US" dirty="0" smtClean="0"/>
              <a:t>. The hot-wire anemometer is characterized by its very small sensor wire—usually a few microns in diameter and a couple of millimeters in length. The sensor is usually made of </a:t>
            </a:r>
            <a:r>
              <a:rPr lang="en-US" dirty="0" err="1" smtClean="0"/>
              <a:t>latinum</a:t>
            </a:r>
            <a:r>
              <a:rPr lang="en-US" dirty="0" smtClean="0"/>
              <a:t>, tungsten, or platinum–iridium alloys, and it is attached to the probe through holders. The fine wire sensor of a hot-wire  anemometer is very fragile because of its small size and can easily break if the liquid or gas contains excessive amounts of contaminants or particulate matter.</a:t>
            </a:r>
            <a:endParaRPr lang="es-ES" dirty="0"/>
          </a:p>
        </p:txBody>
      </p:sp>
    </p:spTree>
    <p:extLst>
      <p:ext uri="{BB962C8B-B14F-4D97-AF65-F5344CB8AC3E}">
        <p14:creationId xmlns:p14="http://schemas.microsoft.com/office/powerpoint/2010/main" val="2740632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14600" y="436695"/>
            <a:ext cx="3465195" cy="684530"/>
          </a:xfrm>
          <a:prstGeom prst="rect">
            <a:avLst/>
          </a:prstGeom>
        </p:spPr>
        <p:txBody>
          <a:bodyPr vert="horz" wrap="square" lIns="0" tIns="0" rIns="0" bIns="0" rtlCol="0">
            <a:noAutofit/>
          </a:bodyPr>
          <a:lstStyle/>
          <a:p>
            <a:pPr marL="12700">
              <a:lnSpc>
                <a:spcPct val="100000"/>
              </a:lnSpc>
            </a:pPr>
            <a:r>
              <a:rPr lang="es-ES" sz="4250" dirty="0" smtClean="0">
                <a:solidFill>
                  <a:srgbClr val="231F20"/>
                </a:solidFill>
                <a:latin typeface="Times New Roman"/>
                <a:cs typeface="Times New Roman"/>
              </a:rPr>
              <a:t>Instruments</a:t>
            </a:r>
            <a:endParaRPr sz="4250" dirty="0">
              <a:latin typeface="Times New Roman"/>
              <a:cs typeface="Times New Roman"/>
            </a:endParaRPr>
          </a:p>
        </p:txBody>
      </p:sp>
      <p:sp>
        <p:nvSpPr>
          <p:cNvPr id="3" name="2 Rectángulo"/>
          <p:cNvSpPr/>
          <p:nvPr/>
        </p:nvSpPr>
        <p:spPr>
          <a:xfrm>
            <a:off x="594165" y="1250774"/>
            <a:ext cx="4753032" cy="369332"/>
          </a:xfrm>
          <a:prstGeom prst="rect">
            <a:avLst/>
          </a:prstGeom>
        </p:spPr>
        <p:txBody>
          <a:bodyPr wrap="none">
            <a:spAutoFit/>
          </a:bodyPr>
          <a:lstStyle/>
          <a:p>
            <a:r>
              <a:rPr lang="en-US" b="1" dirty="0" smtClean="0"/>
              <a:t>Thermal (Hot-Wire and Hot-Film) Anemometers</a:t>
            </a:r>
            <a:endParaRPr lang="es-ES" b="1" dirty="0"/>
          </a:p>
        </p:txBody>
      </p:sp>
      <p:sp>
        <p:nvSpPr>
          <p:cNvPr id="4" name="3 Rectángulo"/>
          <p:cNvSpPr/>
          <p:nvPr/>
        </p:nvSpPr>
        <p:spPr>
          <a:xfrm>
            <a:off x="594164" y="1784866"/>
            <a:ext cx="9705535" cy="2031325"/>
          </a:xfrm>
          <a:prstGeom prst="rect">
            <a:avLst/>
          </a:prstGeom>
        </p:spPr>
        <p:txBody>
          <a:bodyPr wrap="square">
            <a:spAutoFit/>
          </a:bodyPr>
          <a:lstStyle/>
          <a:p>
            <a:pPr algn="just"/>
            <a:r>
              <a:rPr lang="en-US" dirty="0"/>
              <a:t>The operating principle of a constant-temperature </a:t>
            </a:r>
            <a:r>
              <a:rPr lang="en-US" dirty="0" smtClean="0"/>
              <a:t> </a:t>
            </a:r>
            <a:r>
              <a:rPr lang="en-US" dirty="0" err="1" smtClean="0"/>
              <a:t>nemometer</a:t>
            </a:r>
            <a:r>
              <a:rPr lang="en-US" dirty="0" smtClean="0"/>
              <a:t> </a:t>
            </a:r>
            <a:r>
              <a:rPr lang="en-US" dirty="0"/>
              <a:t>(CTA</a:t>
            </a:r>
            <a:r>
              <a:rPr lang="en-US" dirty="0" smtClean="0"/>
              <a:t>), which </a:t>
            </a:r>
            <a:r>
              <a:rPr lang="en-US" dirty="0"/>
              <a:t>is the most common type and is shown schematically in </a:t>
            </a:r>
            <a:r>
              <a:rPr lang="en-US" dirty="0" smtClean="0"/>
              <a:t>below figure, is as </a:t>
            </a:r>
            <a:r>
              <a:rPr lang="en-US" dirty="0"/>
              <a:t>follows: the sensor is electrically heated to a specified temperature (</a:t>
            </a:r>
            <a:r>
              <a:rPr lang="en-US" dirty="0" smtClean="0"/>
              <a:t>typically about </a:t>
            </a:r>
            <a:r>
              <a:rPr lang="en-US" dirty="0"/>
              <a:t>200°C). The sensor tends to cool as it loses heat to the </a:t>
            </a:r>
            <a:r>
              <a:rPr lang="en-US" dirty="0" smtClean="0"/>
              <a:t>surrounding flowing </a:t>
            </a:r>
            <a:r>
              <a:rPr lang="en-US" dirty="0"/>
              <a:t>fluid, but electronic controls maintain the sensor at a </a:t>
            </a:r>
            <a:r>
              <a:rPr lang="en-US" dirty="0" smtClean="0"/>
              <a:t>constant temperature </a:t>
            </a:r>
            <a:r>
              <a:rPr lang="en-US" dirty="0"/>
              <a:t>by varying the electric </a:t>
            </a:r>
            <a:r>
              <a:rPr lang="en-US" dirty="0"/>
              <a:t>current. The higher the flow velocity, the higher the rate of </a:t>
            </a:r>
            <a:r>
              <a:rPr lang="en-US" dirty="0" smtClean="0"/>
              <a:t>heat transfer </a:t>
            </a:r>
            <a:r>
              <a:rPr lang="en-US" dirty="0"/>
              <a:t>from the sensor, and thus the larger the voltage that needs to </a:t>
            </a:r>
            <a:r>
              <a:rPr lang="en-US" dirty="0" smtClean="0"/>
              <a:t>be applied </a:t>
            </a:r>
            <a:r>
              <a:rPr lang="en-US" dirty="0"/>
              <a:t>across the sensor to maintain it at constant temperature.</a:t>
            </a:r>
            <a:endParaRPr lang="es-ES"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0" y="4079174"/>
            <a:ext cx="72009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848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1181" y="716943"/>
            <a:ext cx="4660900" cy="668655"/>
          </a:xfrm>
          <a:prstGeom prst="rect">
            <a:avLst/>
          </a:prstGeom>
        </p:spPr>
        <p:txBody>
          <a:bodyPr vert="horz" wrap="square" lIns="0" tIns="0" rIns="0" bIns="0" rtlCol="0">
            <a:noAutofit/>
          </a:bodyPr>
          <a:lstStyle/>
          <a:p>
            <a:pPr marR="0" algn="ctr">
              <a:lnSpc>
                <a:spcPct val="100000"/>
              </a:lnSpc>
            </a:pPr>
            <a:r>
              <a:rPr sz="2300" b="1" spc="10" dirty="0" smtClean="0">
                <a:solidFill>
                  <a:srgbClr val="231F20"/>
                </a:solidFill>
                <a:latin typeface="Arial"/>
                <a:cs typeface="Arial"/>
              </a:rPr>
              <a:t>Flow</a:t>
            </a:r>
            <a:r>
              <a:rPr sz="2300" b="1" spc="-30" dirty="0" smtClean="0">
                <a:solidFill>
                  <a:srgbClr val="231F20"/>
                </a:solidFill>
                <a:latin typeface="Arial"/>
                <a:cs typeface="Arial"/>
              </a:rPr>
              <a:t> </a:t>
            </a:r>
            <a:r>
              <a:rPr sz="2300" b="1" spc="10" dirty="0" smtClean="0">
                <a:solidFill>
                  <a:srgbClr val="231F20"/>
                </a:solidFill>
                <a:latin typeface="Arial"/>
                <a:cs typeface="Arial"/>
              </a:rPr>
              <a:t>regime</a:t>
            </a:r>
            <a:endParaRPr sz="2300">
              <a:latin typeface="Arial"/>
              <a:cs typeface="Arial"/>
            </a:endParaRPr>
          </a:p>
          <a:p>
            <a:pPr algn="ctr">
              <a:lnSpc>
                <a:spcPct val="100000"/>
              </a:lnSpc>
              <a:spcBef>
                <a:spcPts val="5"/>
              </a:spcBef>
            </a:pPr>
            <a:r>
              <a:rPr sz="1950" b="1" spc="-20" dirty="0" smtClean="0">
                <a:solidFill>
                  <a:srgbClr val="231F20"/>
                </a:solidFill>
                <a:latin typeface="Arial"/>
                <a:cs typeface="Arial"/>
              </a:rPr>
              <a:t>Laminar</a:t>
            </a:r>
            <a:r>
              <a:rPr sz="1950" b="1" spc="-10" dirty="0" smtClean="0">
                <a:solidFill>
                  <a:srgbClr val="231F20"/>
                </a:solidFill>
                <a:latin typeface="Arial"/>
                <a:cs typeface="Arial"/>
              </a:rPr>
              <a:t>,</a:t>
            </a:r>
            <a:r>
              <a:rPr sz="1950" b="1" spc="-30" dirty="0" smtClean="0">
                <a:solidFill>
                  <a:srgbClr val="231F20"/>
                </a:solidFill>
                <a:latin typeface="Arial"/>
                <a:cs typeface="Arial"/>
              </a:rPr>
              <a:t> </a:t>
            </a:r>
            <a:r>
              <a:rPr sz="1950" b="1" spc="-15" dirty="0" smtClean="0">
                <a:solidFill>
                  <a:srgbClr val="231F20"/>
                </a:solidFill>
                <a:latin typeface="Arial"/>
                <a:cs typeface="Arial"/>
              </a:rPr>
              <a:t>transition</a:t>
            </a:r>
            <a:r>
              <a:rPr sz="1950" b="1" spc="-10" dirty="0" smtClean="0">
                <a:solidFill>
                  <a:srgbClr val="231F20"/>
                </a:solidFill>
                <a:latin typeface="Arial"/>
                <a:cs typeface="Arial"/>
              </a:rPr>
              <a:t>,</a:t>
            </a:r>
            <a:r>
              <a:rPr sz="1950" b="1" spc="-45" dirty="0" smtClean="0">
                <a:solidFill>
                  <a:srgbClr val="231F20"/>
                </a:solidFill>
                <a:latin typeface="Arial"/>
                <a:cs typeface="Arial"/>
              </a:rPr>
              <a:t> </a:t>
            </a:r>
            <a:r>
              <a:rPr sz="1950" b="1" spc="-20" dirty="0" smtClean="0">
                <a:solidFill>
                  <a:srgbClr val="231F20"/>
                </a:solidFill>
                <a:latin typeface="Arial"/>
                <a:cs typeface="Arial"/>
              </a:rPr>
              <a:t>an</a:t>
            </a:r>
            <a:r>
              <a:rPr sz="1950" b="1" spc="-15" dirty="0" smtClean="0">
                <a:solidFill>
                  <a:srgbClr val="231F20"/>
                </a:solidFill>
                <a:latin typeface="Arial"/>
                <a:cs typeface="Arial"/>
              </a:rPr>
              <a:t>d</a:t>
            </a:r>
            <a:r>
              <a:rPr sz="1950" b="1" spc="-20" dirty="0" smtClean="0">
                <a:solidFill>
                  <a:srgbClr val="231F20"/>
                </a:solidFill>
                <a:latin typeface="Arial"/>
                <a:cs typeface="Arial"/>
              </a:rPr>
              <a:t> </a:t>
            </a:r>
            <a:r>
              <a:rPr sz="1950" b="1" spc="-15" dirty="0" smtClean="0">
                <a:solidFill>
                  <a:srgbClr val="231F20"/>
                </a:solidFill>
                <a:latin typeface="Arial"/>
                <a:cs typeface="Arial"/>
              </a:rPr>
              <a:t>turbulen</a:t>
            </a:r>
            <a:r>
              <a:rPr sz="1950" b="1" spc="-10" dirty="0" smtClean="0">
                <a:solidFill>
                  <a:srgbClr val="231F20"/>
                </a:solidFill>
                <a:latin typeface="Arial"/>
                <a:cs typeface="Arial"/>
              </a:rPr>
              <a:t>t</a:t>
            </a:r>
            <a:r>
              <a:rPr sz="1950" b="1" spc="-30" dirty="0" smtClean="0">
                <a:solidFill>
                  <a:srgbClr val="231F20"/>
                </a:solidFill>
                <a:latin typeface="Arial"/>
                <a:cs typeface="Arial"/>
              </a:rPr>
              <a:t> </a:t>
            </a:r>
            <a:r>
              <a:rPr sz="1950" b="1" spc="-15" dirty="0" smtClean="0">
                <a:solidFill>
                  <a:srgbClr val="231F20"/>
                </a:solidFill>
                <a:latin typeface="Arial"/>
                <a:cs typeface="Arial"/>
              </a:rPr>
              <a:t>fl</a:t>
            </a:r>
            <a:r>
              <a:rPr sz="1950" b="1" spc="-30" dirty="0" smtClean="0">
                <a:solidFill>
                  <a:srgbClr val="231F20"/>
                </a:solidFill>
                <a:latin typeface="Arial"/>
                <a:cs typeface="Arial"/>
              </a:rPr>
              <a:t>o</a:t>
            </a:r>
            <a:r>
              <a:rPr sz="1950" b="1" spc="15" dirty="0" smtClean="0">
                <a:solidFill>
                  <a:srgbClr val="231F20"/>
                </a:solidFill>
                <a:latin typeface="Arial"/>
                <a:cs typeface="Arial"/>
              </a:rPr>
              <a:t>w</a:t>
            </a:r>
            <a:r>
              <a:rPr sz="1950" b="1" spc="-15" dirty="0" smtClean="0">
                <a:solidFill>
                  <a:srgbClr val="231F20"/>
                </a:solidFill>
                <a:latin typeface="Arial"/>
                <a:cs typeface="Arial"/>
              </a:rPr>
              <a:t>s</a:t>
            </a:r>
            <a:endParaRPr sz="1950">
              <a:latin typeface="Arial"/>
              <a:cs typeface="Arial"/>
            </a:endParaRPr>
          </a:p>
        </p:txBody>
      </p:sp>
      <p:sp>
        <p:nvSpPr>
          <p:cNvPr id="3" name="object 3"/>
          <p:cNvSpPr/>
          <p:nvPr/>
        </p:nvSpPr>
        <p:spPr>
          <a:xfrm>
            <a:off x="6039548" y="1612112"/>
            <a:ext cx="2856750" cy="3796169"/>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2384145" y="4168076"/>
            <a:ext cx="1703971" cy="2944177"/>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2532316" y="1555800"/>
            <a:ext cx="1567649" cy="2501150"/>
          </a:xfrm>
          <a:prstGeom prst="rect">
            <a:avLst/>
          </a:prstGeom>
          <a:blipFill>
            <a:blip r:embed="rId4" cstate="print"/>
            <a:stretch>
              <a:fillRect/>
            </a:stretch>
          </a:blipFill>
        </p:spPr>
        <p:txBody>
          <a:bodyPr wrap="square" lIns="0" tIns="0" rIns="0" bIns="0" rtlCol="0">
            <a:noAutofit/>
          </a:bodyPr>
          <a:lstStyle/>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14600" y="436695"/>
            <a:ext cx="3465195" cy="684530"/>
          </a:xfrm>
          <a:prstGeom prst="rect">
            <a:avLst/>
          </a:prstGeom>
        </p:spPr>
        <p:txBody>
          <a:bodyPr vert="horz" wrap="square" lIns="0" tIns="0" rIns="0" bIns="0" rtlCol="0">
            <a:noAutofit/>
          </a:bodyPr>
          <a:lstStyle/>
          <a:p>
            <a:pPr marL="12700">
              <a:lnSpc>
                <a:spcPct val="100000"/>
              </a:lnSpc>
            </a:pPr>
            <a:r>
              <a:rPr lang="es-ES" sz="4250" dirty="0" smtClean="0">
                <a:solidFill>
                  <a:srgbClr val="231F20"/>
                </a:solidFill>
                <a:latin typeface="Times New Roman"/>
                <a:cs typeface="Times New Roman"/>
              </a:rPr>
              <a:t>Instruments</a:t>
            </a:r>
            <a:endParaRPr sz="4250" dirty="0">
              <a:latin typeface="Times New Roman"/>
              <a:cs typeface="Times New Roman"/>
            </a:endParaRPr>
          </a:p>
        </p:txBody>
      </p:sp>
      <p:sp>
        <p:nvSpPr>
          <p:cNvPr id="3" name="2 Rectángulo"/>
          <p:cNvSpPr/>
          <p:nvPr/>
        </p:nvSpPr>
        <p:spPr>
          <a:xfrm>
            <a:off x="594165" y="1250774"/>
            <a:ext cx="4753032" cy="369332"/>
          </a:xfrm>
          <a:prstGeom prst="rect">
            <a:avLst/>
          </a:prstGeom>
        </p:spPr>
        <p:txBody>
          <a:bodyPr wrap="none">
            <a:spAutoFit/>
          </a:bodyPr>
          <a:lstStyle/>
          <a:p>
            <a:r>
              <a:rPr lang="en-US" b="1" dirty="0" smtClean="0"/>
              <a:t>Thermal (Hot-Wire and Hot-Film) Anemometers</a:t>
            </a:r>
            <a:endParaRPr lang="es-ES" b="1" dirty="0"/>
          </a:p>
        </p:txBody>
      </p:sp>
      <p:grpSp>
        <p:nvGrpSpPr>
          <p:cNvPr id="6" name="5 Grupo"/>
          <p:cNvGrpSpPr/>
          <p:nvPr/>
        </p:nvGrpSpPr>
        <p:grpSpPr>
          <a:xfrm>
            <a:off x="594164" y="1784866"/>
            <a:ext cx="9705535" cy="1477328"/>
            <a:chOff x="594164" y="1784866"/>
            <a:chExt cx="9705535" cy="1477328"/>
          </a:xfrm>
        </p:grpSpPr>
        <p:sp>
          <p:nvSpPr>
            <p:cNvPr id="4" name="3 Rectángulo"/>
            <p:cNvSpPr/>
            <p:nvPr/>
          </p:nvSpPr>
          <p:spPr>
            <a:xfrm>
              <a:off x="594164" y="1784866"/>
              <a:ext cx="9705535" cy="1477328"/>
            </a:xfrm>
            <a:prstGeom prst="rect">
              <a:avLst/>
            </a:prstGeom>
          </p:spPr>
          <p:txBody>
            <a:bodyPr wrap="square">
              <a:spAutoFit/>
            </a:bodyPr>
            <a:lstStyle/>
            <a:p>
              <a:pPr algn="just"/>
              <a:r>
                <a:rPr lang="en-US" dirty="0"/>
                <a:t>The sensor is maintained at a constant temperature during operation, </a:t>
              </a:r>
              <a:r>
                <a:rPr lang="en-US" dirty="0" smtClean="0"/>
                <a:t>and thus </a:t>
              </a:r>
              <a:r>
                <a:rPr lang="en-US" dirty="0"/>
                <a:t>its thermal energy content remains constant. The conservation </a:t>
              </a:r>
              <a:r>
                <a:rPr lang="en-US" dirty="0" smtClean="0"/>
                <a:t>of energy </a:t>
              </a:r>
              <a:r>
                <a:rPr lang="en-US" dirty="0"/>
                <a:t>principle requires that the electrical Joule heating </a:t>
              </a:r>
              <a:r>
                <a:rPr lang="en-US" dirty="0" err="1" smtClean="0"/>
                <a:t>W</a:t>
              </a:r>
              <a:r>
                <a:rPr lang="en-US" baseline="-25000" dirty="0" err="1" smtClean="0"/>
                <a:t>electrical</a:t>
              </a:r>
              <a:r>
                <a:rPr lang="en-US" dirty="0" smtClean="0"/>
                <a:t>  = I</a:t>
              </a:r>
              <a:r>
                <a:rPr lang="en-US" baseline="30000" dirty="0" smtClean="0"/>
                <a:t>2</a:t>
              </a:r>
              <a:r>
                <a:rPr lang="en-US" dirty="0" smtClean="0"/>
                <a:t> </a:t>
              </a:r>
              <a:r>
                <a:rPr lang="en-US" dirty="0" err="1" smtClean="0"/>
                <a:t>Rw</a:t>
              </a:r>
              <a:r>
                <a:rPr lang="en-US" dirty="0" smtClean="0"/>
                <a:t> = E</a:t>
              </a:r>
              <a:r>
                <a:rPr lang="en-US" baseline="30000" dirty="0" smtClean="0"/>
                <a:t>2</a:t>
              </a:r>
              <a:r>
                <a:rPr lang="en-US" dirty="0" smtClean="0"/>
                <a:t>/</a:t>
              </a:r>
              <a:r>
                <a:rPr lang="en-US" dirty="0" err="1" smtClean="0"/>
                <a:t>Rw</a:t>
              </a:r>
              <a:r>
                <a:rPr lang="en-US" dirty="0" smtClean="0"/>
                <a:t> </a:t>
              </a:r>
              <a:r>
                <a:rPr lang="en-US" dirty="0"/>
                <a:t>of the sensor must be equal to the total rate of heat loss from the</a:t>
              </a:r>
            </a:p>
            <a:p>
              <a:pPr algn="just"/>
              <a:r>
                <a:rPr lang="en-US" dirty="0"/>
                <a:t>sensor </a:t>
              </a:r>
              <a:r>
                <a:rPr lang="en-US" dirty="0" smtClean="0"/>
                <a:t>Q </a:t>
              </a:r>
              <a:r>
                <a:rPr lang="en-US" dirty="0"/>
                <a:t>total, Using proper relations for forced convection, the </a:t>
              </a:r>
              <a:r>
                <a:rPr lang="en-US" dirty="0" smtClean="0"/>
                <a:t>energy balance </a:t>
              </a:r>
              <a:r>
                <a:rPr lang="en-US" dirty="0"/>
                <a:t>can be expressed by King’s law </a:t>
              </a:r>
              <a:r>
                <a:rPr lang="en-US" dirty="0" smtClean="0"/>
                <a:t>as                           where a, b and n are constants, they must calibrated by a probe</a:t>
              </a:r>
              <a:endParaRPr lang="es-E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2937174"/>
              <a:ext cx="12382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071914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14600" y="436695"/>
            <a:ext cx="3465195" cy="684530"/>
          </a:xfrm>
          <a:prstGeom prst="rect">
            <a:avLst/>
          </a:prstGeom>
        </p:spPr>
        <p:txBody>
          <a:bodyPr vert="horz" wrap="square" lIns="0" tIns="0" rIns="0" bIns="0" rtlCol="0">
            <a:noAutofit/>
          </a:bodyPr>
          <a:lstStyle/>
          <a:p>
            <a:pPr marL="12700">
              <a:lnSpc>
                <a:spcPct val="100000"/>
              </a:lnSpc>
            </a:pPr>
            <a:r>
              <a:rPr lang="es-ES" sz="4250" dirty="0" smtClean="0">
                <a:solidFill>
                  <a:srgbClr val="231F20"/>
                </a:solidFill>
                <a:latin typeface="Times New Roman"/>
                <a:cs typeface="Times New Roman"/>
              </a:rPr>
              <a:t>Instruments</a:t>
            </a:r>
            <a:endParaRPr sz="4250" dirty="0">
              <a:latin typeface="Times New Roman"/>
              <a:cs typeface="Times New Roman"/>
            </a:endParaRPr>
          </a:p>
        </p:txBody>
      </p:sp>
      <p:sp>
        <p:nvSpPr>
          <p:cNvPr id="5" name="4 Rectángulo"/>
          <p:cNvSpPr/>
          <p:nvPr/>
        </p:nvSpPr>
        <p:spPr>
          <a:xfrm>
            <a:off x="1041897" y="1447800"/>
            <a:ext cx="8610600" cy="2585323"/>
          </a:xfrm>
          <a:prstGeom prst="rect">
            <a:avLst/>
          </a:prstGeom>
        </p:spPr>
        <p:txBody>
          <a:bodyPr wrap="square">
            <a:spAutoFit/>
          </a:bodyPr>
          <a:lstStyle/>
          <a:p>
            <a:r>
              <a:rPr lang="es-ES" b="1" dirty="0" smtClean="0"/>
              <a:t>Laser </a:t>
            </a:r>
            <a:r>
              <a:rPr lang="es-ES" b="1" dirty="0" err="1" smtClean="0"/>
              <a:t>Doppler</a:t>
            </a:r>
            <a:r>
              <a:rPr lang="es-ES" b="1" dirty="0" smtClean="0"/>
              <a:t> </a:t>
            </a:r>
            <a:r>
              <a:rPr lang="es-ES" b="1" dirty="0" err="1" smtClean="0"/>
              <a:t>Velocimetry</a:t>
            </a:r>
            <a:r>
              <a:rPr lang="es-ES" b="1" dirty="0" smtClean="0"/>
              <a:t>:</a:t>
            </a:r>
          </a:p>
          <a:p>
            <a:r>
              <a:rPr lang="es-ES" dirty="0" smtClean="0"/>
              <a:t>Laser </a:t>
            </a:r>
            <a:r>
              <a:rPr lang="es-ES" dirty="0" err="1" smtClean="0"/>
              <a:t>Doppler</a:t>
            </a:r>
            <a:r>
              <a:rPr lang="es-ES" dirty="0" smtClean="0"/>
              <a:t> </a:t>
            </a:r>
            <a:r>
              <a:rPr lang="es-ES" dirty="0" err="1" smtClean="0"/>
              <a:t>velocimetry</a:t>
            </a:r>
            <a:r>
              <a:rPr lang="es-ES" dirty="0" smtClean="0"/>
              <a:t> (LDV), </a:t>
            </a:r>
            <a:r>
              <a:rPr lang="es-ES" dirty="0" err="1" smtClean="0"/>
              <a:t>also</a:t>
            </a:r>
            <a:r>
              <a:rPr lang="es-ES" dirty="0" smtClean="0"/>
              <a:t> </a:t>
            </a:r>
            <a:r>
              <a:rPr lang="es-ES" dirty="0" err="1" smtClean="0"/>
              <a:t>called</a:t>
            </a:r>
            <a:r>
              <a:rPr lang="es-ES" dirty="0" smtClean="0"/>
              <a:t> laser </a:t>
            </a:r>
            <a:r>
              <a:rPr lang="es-ES" dirty="0" err="1" smtClean="0"/>
              <a:t>velocimetry</a:t>
            </a:r>
            <a:r>
              <a:rPr lang="es-ES" dirty="0" smtClean="0"/>
              <a:t> (LV) </a:t>
            </a:r>
            <a:r>
              <a:rPr lang="es-ES" dirty="0" err="1" smtClean="0"/>
              <a:t>or</a:t>
            </a:r>
            <a:r>
              <a:rPr lang="es-ES" dirty="0" smtClean="0"/>
              <a:t> laser </a:t>
            </a:r>
            <a:r>
              <a:rPr lang="es-ES" dirty="0" err="1" smtClean="0"/>
              <a:t>Doppler</a:t>
            </a:r>
            <a:r>
              <a:rPr lang="es-ES" dirty="0" smtClean="0"/>
              <a:t> </a:t>
            </a:r>
            <a:r>
              <a:rPr lang="es-ES" dirty="0" err="1" smtClean="0"/>
              <a:t>anemometry</a:t>
            </a:r>
            <a:r>
              <a:rPr lang="es-ES" dirty="0" smtClean="0"/>
              <a:t> (LDA), </a:t>
            </a:r>
            <a:r>
              <a:rPr lang="es-ES" dirty="0" err="1" smtClean="0"/>
              <a:t>is</a:t>
            </a:r>
            <a:r>
              <a:rPr lang="es-ES" dirty="0" smtClean="0"/>
              <a:t> </a:t>
            </a:r>
            <a:r>
              <a:rPr lang="es-ES" dirty="0" err="1" smtClean="0"/>
              <a:t>an</a:t>
            </a:r>
            <a:r>
              <a:rPr lang="es-ES" dirty="0" smtClean="0"/>
              <a:t> </a:t>
            </a:r>
            <a:r>
              <a:rPr lang="es-ES" dirty="0" err="1" smtClean="0"/>
              <a:t>optical</a:t>
            </a:r>
            <a:r>
              <a:rPr lang="es-ES" dirty="0" smtClean="0"/>
              <a:t> </a:t>
            </a:r>
            <a:r>
              <a:rPr lang="es-ES" dirty="0" err="1" smtClean="0"/>
              <a:t>technique</a:t>
            </a:r>
            <a:r>
              <a:rPr lang="es-ES" dirty="0" smtClean="0"/>
              <a:t> to </a:t>
            </a:r>
            <a:r>
              <a:rPr lang="es-ES" dirty="0" err="1" smtClean="0"/>
              <a:t>measure</a:t>
            </a:r>
            <a:r>
              <a:rPr lang="es-ES" dirty="0" smtClean="0"/>
              <a:t> </a:t>
            </a:r>
            <a:r>
              <a:rPr lang="es-ES" dirty="0" err="1" smtClean="0"/>
              <a:t>flow</a:t>
            </a:r>
            <a:r>
              <a:rPr lang="es-ES" dirty="0" smtClean="0"/>
              <a:t> </a:t>
            </a:r>
            <a:r>
              <a:rPr lang="es-ES" dirty="0" err="1" smtClean="0"/>
              <a:t>velocity</a:t>
            </a:r>
            <a:r>
              <a:rPr lang="es-ES" dirty="0" smtClean="0"/>
              <a:t> at </a:t>
            </a:r>
            <a:r>
              <a:rPr lang="es-ES" dirty="0" err="1" smtClean="0"/>
              <a:t>any</a:t>
            </a:r>
            <a:r>
              <a:rPr lang="es-ES" dirty="0" smtClean="0"/>
              <a:t> </a:t>
            </a:r>
            <a:r>
              <a:rPr lang="es-ES" dirty="0" err="1" smtClean="0"/>
              <a:t>desired</a:t>
            </a:r>
            <a:r>
              <a:rPr lang="es-ES" dirty="0" smtClean="0"/>
              <a:t> </a:t>
            </a:r>
            <a:r>
              <a:rPr lang="es-ES" dirty="0" err="1" smtClean="0"/>
              <a:t>point</a:t>
            </a:r>
            <a:r>
              <a:rPr lang="es-ES" dirty="0" smtClean="0"/>
              <a:t> </a:t>
            </a:r>
            <a:r>
              <a:rPr lang="es-ES" dirty="0" err="1" smtClean="0"/>
              <a:t>without</a:t>
            </a:r>
            <a:r>
              <a:rPr lang="es-ES" dirty="0" smtClean="0"/>
              <a:t> </a:t>
            </a:r>
            <a:r>
              <a:rPr lang="es-ES" dirty="0" err="1" smtClean="0"/>
              <a:t>disturbing</a:t>
            </a:r>
            <a:r>
              <a:rPr lang="es-ES" dirty="0" smtClean="0"/>
              <a:t> </a:t>
            </a:r>
            <a:r>
              <a:rPr lang="es-ES" dirty="0" err="1" smtClean="0"/>
              <a:t>the</a:t>
            </a:r>
            <a:r>
              <a:rPr lang="es-ES" dirty="0" smtClean="0"/>
              <a:t> </a:t>
            </a:r>
            <a:r>
              <a:rPr lang="es-ES" dirty="0" err="1" smtClean="0"/>
              <a:t>flow</a:t>
            </a:r>
            <a:r>
              <a:rPr lang="es-ES" dirty="0" smtClean="0"/>
              <a:t>.</a:t>
            </a:r>
          </a:p>
          <a:p>
            <a:endParaRPr lang="es-ES" dirty="0"/>
          </a:p>
          <a:p>
            <a:endParaRPr lang="es-ES" dirty="0" smtClean="0"/>
          </a:p>
          <a:p>
            <a:endParaRPr lang="es-ES" dirty="0"/>
          </a:p>
          <a:p>
            <a:endParaRPr lang="es-ES" dirty="0" smtClean="0"/>
          </a:p>
          <a:p>
            <a:endParaRPr lang="es-E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0" y="2745409"/>
            <a:ext cx="7248701" cy="287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927714" y="5620072"/>
            <a:ext cx="8838966" cy="1200329"/>
          </a:xfrm>
          <a:prstGeom prst="rect">
            <a:avLst/>
          </a:prstGeom>
        </p:spPr>
        <p:txBody>
          <a:bodyPr wrap="square">
            <a:spAutoFit/>
          </a:bodyPr>
          <a:lstStyle/>
          <a:p>
            <a:pPr algn="just"/>
            <a:r>
              <a:rPr lang="en-US" dirty="0"/>
              <a:t>The waves of the two laser beams that cross in the measurement </a:t>
            </a:r>
            <a:r>
              <a:rPr lang="en-US" dirty="0" smtClean="0"/>
              <a:t>volume are </a:t>
            </a:r>
            <a:r>
              <a:rPr lang="en-US" dirty="0"/>
              <a:t>shown schematically in </a:t>
            </a:r>
            <a:r>
              <a:rPr lang="en-US" dirty="0" smtClean="0"/>
              <a:t>above figure. </a:t>
            </a:r>
            <a:r>
              <a:rPr lang="en-US" dirty="0"/>
              <a:t>The waves of the two beams </a:t>
            </a:r>
            <a:r>
              <a:rPr lang="en-US" dirty="0" smtClean="0"/>
              <a:t>interfere in </a:t>
            </a:r>
            <a:r>
              <a:rPr lang="en-US" dirty="0"/>
              <a:t>the measurement volume, creating a bright fringe where they are in </a:t>
            </a:r>
            <a:r>
              <a:rPr lang="en-US" dirty="0" smtClean="0"/>
              <a:t>phase and </a:t>
            </a:r>
            <a:r>
              <a:rPr lang="en-US" dirty="0"/>
              <a:t>thus support each other, and creating a dark fringe where they are out </a:t>
            </a:r>
            <a:r>
              <a:rPr lang="en-US" dirty="0" smtClean="0"/>
              <a:t>of phase </a:t>
            </a:r>
            <a:r>
              <a:rPr lang="en-US" dirty="0"/>
              <a:t>and thus cancel each other. </a:t>
            </a:r>
          </a:p>
        </p:txBody>
      </p:sp>
    </p:spTree>
    <p:extLst>
      <p:ext uri="{BB962C8B-B14F-4D97-AF65-F5344CB8AC3E}">
        <p14:creationId xmlns:p14="http://schemas.microsoft.com/office/powerpoint/2010/main" val="276933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14600" y="436695"/>
            <a:ext cx="3465195" cy="684530"/>
          </a:xfrm>
          <a:prstGeom prst="rect">
            <a:avLst/>
          </a:prstGeom>
        </p:spPr>
        <p:txBody>
          <a:bodyPr vert="horz" wrap="square" lIns="0" tIns="0" rIns="0" bIns="0" rtlCol="0">
            <a:noAutofit/>
          </a:bodyPr>
          <a:lstStyle/>
          <a:p>
            <a:pPr marL="12700">
              <a:lnSpc>
                <a:spcPct val="100000"/>
              </a:lnSpc>
            </a:pPr>
            <a:r>
              <a:rPr lang="es-ES" sz="4250" dirty="0" smtClean="0">
                <a:solidFill>
                  <a:srgbClr val="231F20"/>
                </a:solidFill>
                <a:latin typeface="Times New Roman"/>
                <a:cs typeface="Times New Roman"/>
              </a:rPr>
              <a:t>Instruments</a:t>
            </a:r>
            <a:endParaRPr sz="4250" dirty="0">
              <a:latin typeface="Times New Roman"/>
              <a:cs typeface="Times New Roman"/>
            </a:endParaRPr>
          </a:p>
        </p:txBody>
      </p:sp>
      <p:grpSp>
        <p:nvGrpSpPr>
          <p:cNvPr id="4" name="3 Grupo"/>
          <p:cNvGrpSpPr/>
          <p:nvPr/>
        </p:nvGrpSpPr>
        <p:grpSpPr>
          <a:xfrm>
            <a:off x="1041897" y="1447800"/>
            <a:ext cx="8610600" cy="3139321"/>
            <a:chOff x="1041897" y="1447800"/>
            <a:chExt cx="8610600" cy="3139321"/>
          </a:xfrm>
        </p:grpSpPr>
        <p:sp>
          <p:nvSpPr>
            <p:cNvPr id="5" name="4 Rectángulo"/>
            <p:cNvSpPr/>
            <p:nvPr/>
          </p:nvSpPr>
          <p:spPr>
            <a:xfrm>
              <a:off x="1041897" y="1447800"/>
              <a:ext cx="8610600" cy="3139321"/>
            </a:xfrm>
            <a:prstGeom prst="rect">
              <a:avLst/>
            </a:prstGeom>
          </p:spPr>
          <p:txBody>
            <a:bodyPr wrap="square">
              <a:spAutoFit/>
            </a:bodyPr>
            <a:lstStyle/>
            <a:p>
              <a:pPr algn="just"/>
              <a:r>
                <a:rPr lang="en-US" dirty="0"/>
                <a:t>The bright and dark fringes form </a:t>
              </a:r>
              <a:r>
                <a:rPr lang="en-US" dirty="0" smtClean="0"/>
                <a:t>lines parallel </a:t>
              </a:r>
              <a:r>
                <a:rPr lang="en-US" dirty="0"/>
                <a:t>to the </a:t>
              </a:r>
              <a:r>
                <a:rPr lang="en-US" dirty="0" err="1"/>
                <a:t>midplane</a:t>
              </a:r>
              <a:r>
                <a:rPr lang="en-US" dirty="0"/>
                <a:t> between the two incident laser beams. </a:t>
              </a:r>
              <a:r>
                <a:rPr lang="en-US" dirty="0" smtClean="0"/>
                <a:t>Using trigonometry</a:t>
              </a:r>
              <a:r>
                <a:rPr lang="en-US" dirty="0"/>
                <a:t>, the spacing s between the fringe lines, which can be </a:t>
              </a:r>
              <a:r>
                <a:rPr lang="en-US" dirty="0" smtClean="0"/>
                <a:t>viewed as the wavelength </a:t>
              </a:r>
              <a:r>
                <a:rPr lang="en-US" dirty="0"/>
                <a:t>of fringes, can be shown to </a:t>
              </a:r>
              <a:r>
                <a:rPr lang="en-US" dirty="0" smtClean="0"/>
                <a:t>be                           where </a:t>
              </a:r>
              <a:r>
                <a:rPr lang="el-GR" dirty="0" smtClean="0"/>
                <a:t>λ</a:t>
              </a:r>
              <a:r>
                <a:rPr lang="es-ES" dirty="0" smtClean="0"/>
                <a:t> </a:t>
              </a:r>
              <a:r>
                <a:rPr lang="en-US" dirty="0" smtClean="0"/>
                <a:t>is </a:t>
              </a:r>
              <a:r>
                <a:rPr lang="en-US" dirty="0"/>
                <a:t>the wavelength of the laser beam and </a:t>
              </a:r>
              <a:r>
                <a:rPr lang="el-GR" dirty="0" smtClean="0"/>
                <a:t>α</a:t>
              </a:r>
              <a:r>
                <a:rPr lang="en-US" dirty="0" smtClean="0"/>
                <a:t> </a:t>
              </a:r>
              <a:r>
                <a:rPr lang="en-US" dirty="0"/>
                <a:t>is the angle between the </a:t>
              </a:r>
              <a:r>
                <a:rPr lang="en-US" dirty="0" smtClean="0"/>
                <a:t>two laser </a:t>
              </a:r>
              <a:r>
                <a:rPr lang="en-US" dirty="0"/>
                <a:t>beams. </a:t>
              </a:r>
              <a:endParaRPr lang="en-US" dirty="0" smtClean="0"/>
            </a:p>
            <a:p>
              <a:pPr algn="just"/>
              <a:endParaRPr lang="en-US" dirty="0"/>
            </a:p>
            <a:p>
              <a:pPr algn="just"/>
              <a:r>
                <a:rPr lang="en-US" dirty="0" smtClean="0"/>
                <a:t>When </a:t>
              </a:r>
              <a:r>
                <a:rPr lang="en-US" dirty="0"/>
                <a:t>a particle traverses these fringe lines at velocity V, </a:t>
              </a:r>
              <a:r>
                <a:rPr lang="en-US" dirty="0" smtClean="0"/>
                <a:t>the frequency </a:t>
              </a:r>
              <a:r>
                <a:rPr lang="en-US" dirty="0"/>
                <a:t>of the scattered fringe lines is</a:t>
              </a:r>
              <a:endParaRPr lang="es-ES" dirty="0"/>
            </a:p>
            <a:p>
              <a:pPr algn="just"/>
              <a:endParaRPr lang="es-ES" dirty="0" smtClean="0"/>
            </a:p>
            <a:p>
              <a:pPr algn="just"/>
              <a:endParaRPr lang="es-ES" dirty="0"/>
            </a:p>
            <a:p>
              <a:pPr algn="just"/>
              <a:endParaRPr lang="es-ES" dirty="0" smtClean="0"/>
            </a:p>
            <a:p>
              <a:pPr algn="just"/>
              <a:endParaRPr lang="es-E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687" y="2015217"/>
              <a:ext cx="15716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00" y="3588354"/>
            <a:ext cx="17240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3264506"/>
            <a:ext cx="305752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0" y="4587121"/>
            <a:ext cx="4046680" cy="254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6763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14600" y="436695"/>
            <a:ext cx="3465195" cy="684530"/>
          </a:xfrm>
          <a:prstGeom prst="rect">
            <a:avLst/>
          </a:prstGeom>
        </p:spPr>
        <p:txBody>
          <a:bodyPr vert="horz" wrap="square" lIns="0" tIns="0" rIns="0" bIns="0" rtlCol="0">
            <a:noAutofit/>
          </a:bodyPr>
          <a:lstStyle/>
          <a:p>
            <a:pPr marL="12700">
              <a:lnSpc>
                <a:spcPct val="100000"/>
              </a:lnSpc>
            </a:pPr>
            <a:r>
              <a:rPr lang="es-ES" sz="4250" dirty="0" smtClean="0">
                <a:solidFill>
                  <a:srgbClr val="231F20"/>
                </a:solidFill>
                <a:latin typeface="Times New Roman"/>
                <a:cs typeface="Times New Roman"/>
              </a:rPr>
              <a:t>Instruments</a:t>
            </a:r>
            <a:endParaRPr sz="4250" dirty="0">
              <a:latin typeface="Times New Roman"/>
              <a:cs typeface="Times New Roman"/>
            </a:endParaRPr>
          </a:p>
        </p:txBody>
      </p:sp>
      <p:sp>
        <p:nvSpPr>
          <p:cNvPr id="5" name="4 Rectángulo"/>
          <p:cNvSpPr/>
          <p:nvPr/>
        </p:nvSpPr>
        <p:spPr>
          <a:xfrm>
            <a:off x="1041897" y="1447800"/>
            <a:ext cx="8610600" cy="2308324"/>
          </a:xfrm>
          <a:prstGeom prst="rect">
            <a:avLst/>
          </a:prstGeom>
        </p:spPr>
        <p:txBody>
          <a:bodyPr wrap="square">
            <a:spAutoFit/>
          </a:bodyPr>
          <a:lstStyle/>
          <a:p>
            <a:pPr algn="just"/>
            <a:r>
              <a:rPr lang="en-US" dirty="0"/>
              <a:t>This fundamental relation shows the flow velocity to be proportional to </a:t>
            </a:r>
            <a:r>
              <a:rPr lang="en-US" dirty="0" smtClean="0"/>
              <a:t>the frequency </a:t>
            </a:r>
            <a:r>
              <a:rPr lang="en-US" dirty="0"/>
              <a:t>and is known as the LDV equation. As a particle passes </a:t>
            </a:r>
            <a:r>
              <a:rPr lang="en-US" dirty="0" smtClean="0"/>
              <a:t>through the </a:t>
            </a:r>
            <a:r>
              <a:rPr lang="en-US" dirty="0"/>
              <a:t>measurement volume, the reflected light is bright, then dark, then </a:t>
            </a:r>
            <a:r>
              <a:rPr lang="en-US" dirty="0" smtClean="0"/>
              <a:t>bright, etc</a:t>
            </a:r>
            <a:r>
              <a:rPr lang="en-US" dirty="0"/>
              <a:t>., because of the fringe pattern, and the flow velocity is determined </a:t>
            </a:r>
            <a:r>
              <a:rPr lang="en-US" dirty="0" smtClean="0"/>
              <a:t>by measuring </a:t>
            </a:r>
            <a:r>
              <a:rPr lang="en-US" dirty="0"/>
              <a:t>the frequency of the reflected light. The velocity profile at </a:t>
            </a:r>
            <a:r>
              <a:rPr lang="en-US" dirty="0" smtClean="0"/>
              <a:t>a cross </a:t>
            </a:r>
            <a:r>
              <a:rPr lang="en-US" dirty="0"/>
              <a:t>section of a pipe can be obtained by mapping the flow across the pipe</a:t>
            </a:r>
            <a:endParaRPr lang="es-ES" dirty="0" smtClean="0"/>
          </a:p>
          <a:p>
            <a:pPr algn="just"/>
            <a:endParaRPr lang="es-ES" dirty="0"/>
          </a:p>
          <a:p>
            <a:pPr algn="just"/>
            <a:endParaRPr lang="es-ES" dirty="0" smtClean="0"/>
          </a:p>
          <a:p>
            <a:pPr algn="just"/>
            <a:endParaRPr lang="es-E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897" y="3052677"/>
            <a:ext cx="33337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041897" y="6826285"/>
            <a:ext cx="7772400" cy="646331"/>
          </a:xfrm>
          <a:prstGeom prst="rect">
            <a:avLst/>
          </a:prstGeom>
        </p:spPr>
        <p:txBody>
          <a:bodyPr wrap="square">
            <a:spAutoFit/>
          </a:bodyPr>
          <a:lstStyle/>
          <a:p>
            <a:r>
              <a:rPr lang="en-US" dirty="0"/>
              <a:t>A time-averaged velocity profile </a:t>
            </a:r>
            <a:r>
              <a:rPr lang="en-US" dirty="0" smtClean="0"/>
              <a:t>in turbulent </a:t>
            </a:r>
            <a:r>
              <a:rPr lang="en-US" dirty="0"/>
              <a:t>pipe flow obtained by </a:t>
            </a:r>
            <a:r>
              <a:rPr lang="en-US" dirty="0" smtClean="0"/>
              <a:t>an LDV </a:t>
            </a:r>
            <a:r>
              <a:rPr lang="en-US" dirty="0"/>
              <a:t>system.</a:t>
            </a:r>
            <a:endParaRPr lang="en-US" dirty="0"/>
          </a:p>
        </p:txBody>
      </p:sp>
      <p:sp>
        <p:nvSpPr>
          <p:cNvPr id="6" name="5 Rectángulo"/>
          <p:cNvSpPr/>
          <p:nvPr/>
        </p:nvSpPr>
        <p:spPr>
          <a:xfrm>
            <a:off x="4889500" y="3053390"/>
            <a:ext cx="5346700" cy="2862322"/>
          </a:xfrm>
          <a:prstGeom prst="rect">
            <a:avLst/>
          </a:prstGeom>
        </p:spPr>
        <p:txBody>
          <a:bodyPr>
            <a:spAutoFit/>
          </a:bodyPr>
          <a:lstStyle/>
          <a:p>
            <a:r>
              <a:rPr lang="en-US" dirty="0"/>
              <a:t>These particles must be small enough </a:t>
            </a:r>
            <a:r>
              <a:rPr lang="en-US" dirty="0" smtClean="0"/>
              <a:t>to follow </a:t>
            </a:r>
            <a:r>
              <a:rPr lang="en-US" dirty="0"/>
              <a:t>the flow closely so that the particle velocity is equal to the </a:t>
            </a:r>
            <a:r>
              <a:rPr lang="en-US" dirty="0" smtClean="0"/>
              <a:t>flow velocity. </a:t>
            </a:r>
            <a:r>
              <a:rPr lang="en-US" dirty="0"/>
              <a:t>Particles with a diameter of </a:t>
            </a:r>
            <a:r>
              <a:rPr lang="en-US" dirty="0" smtClean="0"/>
              <a:t>1</a:t>
            </a:r>
            <a:r>
              <a:rPr lang="el-GR" dirty="0" smtClean="0"/>
              <a:t>μ</a:t>
            </a:r>
            <a:r>
              <a:rPr lang="en-US" dirty="0" smtClean="0"/>
              <a:t>m usually serve </a:t>
            </a:r>
            <a:r>
              <a:rPr lang="en-US" dirty="0"/>
              <a:t>the purpose well</a:t>
            </a:r>
            <a:r>
              <a:rPr lang="en-US" dirty="0" smtClean="0"/>
              <a:t>.</a:t>
            </a:r>
          </a:p>
          <a:p>
            <a:r>
              <a:rPr lang="en-US" dirty="0" smtClean="0"/>
              <a:t>Air particles are </a:t>
            </a:r>
            <a:r>
              <a:rPr lang="en-US" dirty="0"/>
              <a:t>commonly seeded with smoke or with particles made </a:t>
            </a:r>
            <a:r>
              <a:rPr lang="en-US" dirty="0" smtClean="0"/>
              <a:t>of latex</a:t>
            </a:r>
            <a:r>
              <a:rPr lang="en-US" dirty="0"/>
              <a:t>, oil, or other materials. </a:t>
            </a:r>
            <a:endParaRPr lang="en-US" dirty="0" smtClean="0"/>
          </a:p>
          <a:p>
            <a:endParaRPr lang="en-US" dirty="0"/>
          </a:p>
          <a:p>
            <a:r>
              <a:rPr lang="en-US" dirty="0" smtClean="0"/>
              <a:t>By </a:t>
            </a:r>
            <a:r>
              <a:rPr lang="en-US" dirty="0"/>
              <a:t>using three laser beam pairs at </a:t>
            </a:r>
            <a:r>
              <a:rPr lang="en-US" dirty="0" smtClean="0"/>
              <a:t>different wavelengths</a:t>
            </a:r>
            <a:r>
              <a:rPr lang="en-US" dirty="0"/>
              <a:t>, the LDV system is also used to obtain all three velocity </a:t>
            </a:r>
            <a:r>
              <a:rPr lang="en-US" dirty="0" smtClean="0"/>
              <a:t>components at </a:t>
            </a:r>
            <a:r>
              <a:rPr lang="en-US" dirty="0"/>
              <a:t>any point in the flow.</a:t>
            </a:r>
          </a:p>
        </p:txBody>
      </p:sp>
    </p:spTree>
    <p:extLst>
      <p:ext uri="{BB962C8B-B14F-4D97-AF65-F5344CB8AC3E}">
        <p14:creationId xmlns:p14="http://schemas.microsoft.com/office/powerpoint/2010/main" val="19324799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14600" y="436695"/>
            <a:ext cx="3465195" cy="684530"/>
          </a:xfrm>
          <a:prstGeom prst="rect">
            <a:avLst/>
          </a:prstGeom>
        </p:spPr>
        <p:txBody>
          <a:bodyPr vert="horz" wrap="square" lIns="0" tIns="0" rIns="0" bIns="0" rtlCol="0">
            <a:noAutofit/>
          </a:bodyPr>
          <a:lstStyle/>
          <a:p>
            <a:pPr marL="12700">
              <a:lnSpc>
                <a:spcPct val="100000"/>
              </a:lnSpc>
            </a:pPr>
            <a:r>
              <a:rPr lang="es-ES" sz="4250" dirty="0" smtClean="0">
                <a:solidFill>
                  <a:srgbClr val="231F20"/>
                </a:solidFill>
                <a:latin typeface="Times New Roman"/>
                <a:cs typeface="Times New Roman"/>
              </a:rPr>
              <a:t>Instruments</a:t>
            </a:r>
            <a:endParaRPr sz="4250" dirty="0">
              <a:latin typeface="Times New Roman"/>
              <a:cs typeface="Times New Roman"/>
            </a:endParaRPr>
          </a:p>
        </p:txBody>
      </p:sp>
      <p:sp>
        <p:nvSpPr>
          <p:cNvPr id="6" name="5 Rectángulo"/>
          <p:cNvSpPr/>
          <p:nvPr/>
        </p:nvSpPr>
        <p:spPr>
          <a:xfrm>
            <a:off x="622300" y="1828800"/>
            <a:ext cx="9296400" cy="2308324"/>
          </a:xfrm>
          <a:prstGeom prst="rect">
            <a:avLst/>
          </a:prstGeom>
        </p:spPr>
        <p:txBody>
          <a:bodyPr wrap="square">
            <a:spAutoFit/>
          </a:bodyPr>
          <a:lstStyle/>
          <a:p>
            <a:pPr algn="just"/>
            <a:r>
              <a:rPr lang="en-US" b="1" dirty="0" smtClean="0"/>
              <a:t>Particle Image </a:t>
            </a:r>
            <a:r>
              <a:rPr lang="en-US" b="1" dirty="0" err="1" smtClean="0"/>
              <a:t>Velocimetry</a:t>
            </a:r>
            <a:r>
              <a:rPr lang="en-US" b="1" dirty="0" smtClean="0"/>
              <a:t>:</a:t>
            </a:r>
          </a:p>
          <a:p>
            <a:pPr algn="just"/>
            <a:r>
              <a:rPr lang="en-US" dirty="0" smtClean="0"/>
              <a:t>Particle image </a:t>
            </a:r>
            <a:r>
              <a:rPr lang="en-US" dirty="0" err="1" smtClean="0"/>
              <a:t>velocimetry</a:t>
            </a:r>
            <a:r>
              <a:rPr lang="en-US" dirty="0" smtClean="0"/>
              <a:t> (PIV) is a double-pulsed laser technique used to measure the instantaneous velocity distribution in a plane of flow by photographically determining the displacement of particles in the plane during a very short time interval. Unlike methods like hot-wire anemometry and LDV that measure velocity at a point, PIV provides velocity values simultaneously throughout an entire cross section, and thus it is a whole-field technique.</a:t>
            </a:r>
          </a:p>
          <a:p>
            <a:pPr algn="just"/>
            <a:r>
              <a:rPr lang="en-US" dirty="0" smtClean="0"/>
              <a:t>PIV combines the accuracy of LDV with the capability of flow visualization and provides instantaneous flow field mapping.</a:t>
            </a:r>
            <a:endParaRPr lang="es-E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0" y="4123269"/>
            <a:ext cx="5257800" cy="3365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4678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14600" y="436695"/>
            <a:ext cx="3465195" cy="684530"/>
          </a:xfrm>
          <a:prstGeom prst="rect">
            <a:avLst/>
          </a:prstGeom>
        </p:spPr>
        <p:txBody>
          <a:bodyPr vert="horz" wrap="square" lIns="0" tIns="0" rIns="0" bIns="0" rtlCol="0">
            <a:noAutofit/>
          </a:bodyPr>
          <a:lstStyle/>
          <a:p>
            <a:pPr marL="12700">
              <a:lnSpc>
                <a:spcPct val="100000"/>
              </a:lnSpc>
            </a:pPr>
            <a:r>
              <a:rPr lang="es-ES" sz="4250" dirty="0" smtClean="0">
                <a:solidFill>
                  <a:srgbClr val="231F20"/>
                </a:solidFill>
                <a:latin typeface="Times New Roman"/>
                <a:cs typeface="Times New Roman"/>
              </a:rPr>
              <a:t>Instruments</a:t>
            </a:r>
            <a:endParaRPr sz="4250" dirty="0">
              <a:latin typeface="Times New Roman"/>
              <a:cs typeface="Times New Roman"/>
            </a:endParaRPr>
          </a:p>
        </p:txBody>
      </p:sp>
      <p:sp>
        <p:nvSpPr>
          <p:cNvPr id="6" name="5 Rectángulo"/>
          <p:cNvSpPr/>
          <p:nvPr/>
        </p:nvSpPr>
        <p:spPr>
          <a:xfrm>
            <a:off x="622300" y="1600200"/>
            <a:ext cx="9296400" cy="3970318"/>
          </a:xfrm>
          <a:prstGeom prst="rect">
            <a:avLst/>
          </a:prstGeom>
        </p:spPr>
        <p:txBody>
          <a:bodyPr wrap="square">
            <a:spAutoFit/>
          </a:bodyPr>
          <a:lstStyle/>
          <a:p>
            <a:pPr algn="just"/>
            <a:r>
              <a:rPr lang="en-US" b="1" dirty="0" smtClean="0"/>
              <a:t>Particle Image </a:t>
            </a:r>
            <a:r>
              <a:rPr lang="en-US" b="1" dirty="0" err="1" smtClean="0"/>
              <a:t>Velocimetry</a:t>
            </a:r>
            <a:r>
              <a:rPr lang="en-US" b="1" dirty="0" smtClean="0"/>
              <a:t>:</a:t>
            </a:r>
          </a:p>
          <a:p>
            <a:pPr algn="just"/>
            <a:r>
              <a:rPr lang="en-US" dirty="0"/>
              <a:t>A PIV system can be viewed as </a:t>
            </a:r>
            <a:r>
              <a:rPr lang="en-US" dirty="0" smtClean="0"/>
              <a:t>a camera </a:t>
            </a:r>
            <a:r>
              <a:rPr lang="en-US" dirty="0"/>
              <a:t>that can take a snapshot of velocity distribution at any desired </a:t>
            </a:r>
            <a:r>
              <a:rPr lang="en-US" dirty="0" smtClean="0"/>
              <a:t>plane in </a:t>
            </a:r>
            <a:r>
              <a:rPr lang="en-US" dirty="0"/>
              <a:t>a flow. Ordinary flow visualization gives a qualitative picture of </a:t>
            </a:r>
            <a:r>
              <a:rPr lang="en-US" dirty="0" smtClean="0"/>
              <a:t>the details </a:t>
            </a:r>
            <a:r>
              <a:rPr lang="en-US" dirty="0"/>
              <a:t>of </a:t>
            </a:r>
            <a:r>
              <a:rPr lang="en-US" dirty="0" smtClean="0"/>
              <a:t>flow. </a:t>
            </a:r>
            <a:r>
              <a:rPr lang="en-US" dirty="0"/>
              <a:t>PIV is also used to validate computational </a:t>
            </a:r>
            <a:r>
              <a:rPr lang="en-US" dirty="0" smtClean="0"/>
              <a:t>fluid dynamics </a:t>
            </a:r>
            <a:r>
              <a:rPr lang="en-US" dirty="0"/>
              <a:t>(CFD) </a:t>
            </a:r>
            <a:r>
              <a:rPr lang="en-US" dirty="0" smtClean="0"/>
              <a:t>codes</a:t>
            </a:r>
          </a:p>
          <a:p>
            <a:pPr algn="just"/>
            <a:endParaRPr lang="en-US" dirty="0"/>
          </a:p>
          <a:p>
            <a:pPr algn="just"/>
            <a:r>
              <a:rPr lang="en-US" dirty="0"/>
              <a:t>C</a:t>
            </a:r>
            <a:r>
              <a:rPr lang="en-US" dirty="0" smtClean="0"/>
              <a:t>onsists </a:t>
            </a:r>
            <a:r>
              <a:rPr lang="en-US" dirty="0"/>
              <a:t>of two main </a:t>
            </a:r>
            <a:r>
              <a:rPr lang="en-US" dirty="0" smtClean="0"/>
              <a:t>steps: visualization </a:t>
            </a:r>
            <a:r>
              <a:rPr lang="en-US" dirty="0"/>
              <a:t>and image processing. </a:t>
            </a:r>
            <a:endParaRPr lang="en-US" dirty="0" smtClean="0"/>
          </a:p>
          <a:p>
            <a:pPr algn="just"/>
            <a:endParaRPr lang="en-US" dirty="0"/>
          </a:p>
          <a:p>
            <a:pPr algn="just"/>
            <a:r>
              <a:rPr lang="en-US" dirty="0" smtClean="0"/>
              <a:t>Seed </a:t>
            </a:r>
            <a:r>
              <a:rPr lang="en-US" dirty="0"/>
              <a:t>the flow </a:t>
            </a:r>
            <a:r>
              <a:rPr lang="en-US" dirty="0" smtClean="0"/>
              <a:t>with suitable </a:t>
            </a:r>
            <a:r>
              <a:rPr lang="en-US" dirty="0"/>
              <a:t>particles in order to trace the fluid motion. </a:t>
            </a:r>
            <a:endParaRPr lang="en-US" dirty="0" smtClean="0"/>
          </a:p>
          <a:p>
            <a:pPr algn="just"/>
            <a:r>
              <a:rPr lang="en-US" dirty="0" smtClean="0"/>
              <a:t>Then </a:t>
            </a:r>
            <a:r>
              <a:rPr lang="en-US" dirty="0"/>
              <a:t>a pulse of </a:t>
            </a:r>
            <a:r>
              <a:rPr lang="en-US" dirty="0" smtClean="0"/>
              <a:t>laser light </a:t>
            </a:r>
            <a:r>
              <a:rPr lang="en-US" dirty="0"/>
              <a:t>sheet illuminates a thin slice of the flow field at the desired plane, </a:t>
            </a:r>
            <a:r>
              <a:rPr lang="en-US" dirty="0" smtClean="0"/>
              <a:t>and the </a:t>
            </a:r>
            <a:r>
              <a:rPr lang="en-US" dirty="0"/>
              <a:t>positions of particles in that plane are determined by detecting the </a:t>
            </a:r>
            <a:r>
              <a:rPr lang="en-US" dirty="0" smtClean="0"/>
              <a:t>light scattered </a:t>
            </a:r>
            <a:r>
              <a:rPr lang="en-US" dirty="0"/>
              <a:t>by particles on a digital video or photographic camera </a:t>
            </a:r>
            <a:r>
              <a:rPr lang="en-US" dirty="0" smtClean="0"/>
              <a:t>positioned at </a:t>
            </a:r>
            <a:r>
              <a:rPr lang="en-US" dirty="0"/>
              <a:t>right angles to the light </a:t>
            </a:r>
            <a:r>
              <a:rPr lang="en-US" dirty="0" smtClean="0"/>
              <a:t>sheet.</a:t>
            </a:r>
          </a:p>
          <a:p>
            <a:pPr algn="just"/>
            <a:endParaRPr lang="en-US" dirty="0"/>
          </a:p>
          <a:p>
            <a:pPr algn="just"/>
            <a:r>
              <a:rPr lang="en-US" dirty="0"/>
              <a:t>After a very short time </a:t>
            </a:r>
            <a:r>
              <a:rPr lang="en-US" dirty="0" smtClean="0"/>
              <a:t>period, </a:t>
            </a:r>
            <a:r>
              <a:rPr lang="en-US" dirty="0"/>
              <a:t>the particles are illuminated again by a second pulse </a:t>
            </a:r>
            <a:r>
              <a:rPr lang="en-US" dirty="0" smtClean="0"/>
              <a:t>of laser </a:t>
            </a:r>
            <a:r>
              <a:rPr lang="en-US" dirty="0"/>
              <a:t>light sheet, and their new positions are recorded.</a:t>
            </a:r>
            <a:endParaRPr lang="es-ES" dirty="0"/>
          </a:p>
        </p:txBody>
      </p:sp>
    </p:spTree>
    <p:extLst>
      <p:ext uri="{BB962C8B-B14F-4D97-AF65-F5344CB8AC3E}">
        <p14:creationId xmlns:p14="http://schemas.microsoft.com/office/powerpoint/2010/main" val="7703633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14600" y="436695"/>
            <a:ext cx="3465195" cy="684530"/>
          </a:xfrm>
          <a:prstGeom prst="rect">
            <a:avLst/>
          </a:prstGeom>
        </p:spPr>
        <p:txBody>
          <a:bodyPr vert="horz" wrap="square" lIns="0" tIns="0" rIns="0" bIns="0" rtlCol="0">
            <a:noAutofit/>
          </a:bodyPr>
          <a:lstStyle/>
          <a:p>
            <a:pPr marL="12700">
              <a:lnSpc>
                <a:spcPct val="100000"/>
              </a:lnSpc>
            </a:pPr>
            <a:r>
              <a:rPr lang="es-ES" sz="4250" dirty="0" smtClean="0">
                <a:solidFill>
                  <a:srgbClr val="231F20"/>
                </a:solidFill>
                <a:latin typeface="Times New Roman"/>
                <a:cs typeface="Times New Roman"/>
              </a:rPr>
              <a:t>Instruments</a:t>
            </a:r>
            <a:endParaRPr sz="4250" dirty="0">
              <a:latin typeface="Times New Roman"/>
              <a:cs typeface="Times New Roman"/>
            </a:endParaRPr>
          </a:p>
        </p:txBody>
      </p:sp>
      <p:pic>
        <p:nvPicPr>
          <p:cNvPr id="12290" name="Picture 2" descr="Resultado de imagen de Particle Image Velocimet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470" y="1447800"/>
            <a:ext cx="3594430" cy="269582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esultado de imagen de Particle Image Velocime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965" y="1447800"/>
            <a:ext cx="417713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esultado de imagen de Particle Image Velocime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900" y="4691743"/>
            <a:ext cx="2479675" cy="29333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esultado de imagen de Particle Image Velocimet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9588" y="4038600"/>
            <a:ext cx="1838325"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2968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69512" y="2518917"/>
            <a:ext cx="4000652" cy="1259840"/>
          </a:xfrm>
          <a:custGeom>
            <a:avLst/>
            <a:gdLst/>
            <a:ahLst/>
            <a:cxnLst/>
            <a:rect l="l" t="t" r="r" b="b"/>
            <a:pathLst>
              <a:path w="4000652" h="1259840">
                <a:moveTo>
                  <a:pt x="0" y="0"/>
                </a:moveTo>
                <a:lnTo>
                  <a:pt x="0" y="1259840"/>
                </a:lnTo>
                <a:lnTo>
                  <a:pt x="4000652" y="1259839"/>
                </a:lnTo>
                <a:lnTo>
                  <a:pt x="4000652" y="0"/>
                </a:lnTo>
                <a:lnTo>
                  <a:pt x="0" y="0"/>
                </a:lnTo>
                <a:close/>
              </a:path>
            </a:pathLst>
          </a:custGeom>
          <a:solidFill>
            <a:srgbClr val="40BB93"/>
          </a:solidFill>
        </p:spPr>
        <p:txBody>
          <a:bodyPr wrap="square" lIns="0" tIns="0" rIns="0" bIns="0" rtlCol="0">
            <a:noAutofit/>
          </a:bodyPr>
          <a:lstStyle/>
          <a:p>
            <a:endParaRPr/>
          </a:p>
        </p:txBody>
      </p:sp>
      <p:sp>
        <p:nvSpPr>
          <p:cNvPr id="3" name="object 3"/>
          <p:cNvSpPr txBox="1"/>
          <p:nvPr/>
        </p:nvSpPr>
        <p:spPr>
          <a:xfrm>
            <a:off x="4540674" y="2610402"/>
            <a:ext cx="2056130" cy="1236345"/>
          </a:xfrm>
          <a:prstGeom prst="rect">
            <a:avLst/>
          </a:prstGeom>
        </p:spPr>
        <p:txBody>
          <a:bodyPr vert="horz" wrap="square" lIns="0" tIns="0" rIns="0" bIns="0" rtlCol="0">
            <a:noAutofit/>
          </a:bodyPr>
          <a:lstStyle/>
          <a:p>
            <a:pPr marL="12700">
              <a:lnSpc>
                <a:spcPct val="100000"/>
              </a:lnSpc>
            </a:pPr>
            <a:r>
              <a:rPr sz="7750" spc="-5" dirty="0" smtClean="0">
                <a:solidFill>
                  <a:srgbClr val="231F20"/>
                </a:solidFill>
                <a:latin typeface="Times New Roman"/>
                <a:cs typeface="Times New Roman"/>
              </a:rPr>
              <a:t>END</a:t>
            </a:r>
            <a:endParaRPr sz="7750">
              <a:latin typeface="Times New Roman"/>
              <a:cs typeface="Times New Roman"/>
            </a:endParaRPr>
          </a:p>
        </p:txBody>
      </p:sp>
      <p:sp>
        <p:nvSpPr>
          <p:cNvPr id="4" name="object 4"/>
          <p:cNvSpPr/>
          <p:nvPr/>
        </p:nvSpPr>
        <p:spPr>
          <a:xfrm>
            <a:off x="902423" y="3777996"/>
            <a:ext cx="8890317" cy="3334245"/>
          </a:xfrm>
          <a:custGeom>
            <a:avLst/>
            <a:gdLst/>
            <a:ahLst/>
            <a:cxnLst/>
            <a:rect l="l" t="t" r="r" b="b"/>
            <a:pathLst>
              <a:path w="8890317" h="3334245">
                <a:moveTo>
                  <a:pt x="0" y="0"/>
                </a:moveTo>
                <a:lnTo>
                  <a:pt x="0" y="3334245"/>
                </a:lnTo>
                <a:lnTo>
                  <a:pt x="8890317" y="3334245"/>
                </a:lnTo>
                <a:lnTo>
                  <a:pt x="8890317" y="0"/>
                </a:lnTo>
                <a:lnTo>
                  <a:pt x="0"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3569512" y="3777996"/>
            <a:ext cx="4000652" cy="170789"/>
          </a:xfrm>
          <a:custGeom>
            <a:avLst/>
            <a:gdLst/>
            <a:ahLst/>
            <a:cxnLst/>
            <a:rect l="l" t="t" r="r" b="b"/>
            <a:pathLst>
              <a:path w="4000652" h="170789">
                <a:moveTo>
                  <a:pt x="0" y="0"/>
                </a:moveTo>
                <a:lnTo>
                  <a:pt x="0" y="170789"/>
                </a:lnTo>
                <a:lnTo>
                  <a:pt x="4000652" y="170789"/>
                </a:lnTo>
                <a:lnTo>
                  <a:pt x="4000652" y="0"/>
                </a:lnTo>
                <a:lnTo>
                  <a:pt x="0" y="0"/>
                </a:lnTo>
                <a:close/>
              </a:path>
            </a:pathLst>
          </a:custGeom>
          <a:solidFill>
            <a:srgbClr val="40BB93"/>
          </a:solidFill>
        </p:spPr>
        <p:txBody>
          <a:bodyPr wrap="square" lIns="0" tIns="0" rIns="0" bIns="0" rtlCol="0">
            <a:noAutofit/>
          </a:bodyPr>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93010" y="445586"/>
            <a:ext cx="4956810" cy="684530"/>
          </a:xfrm>
          <a:prstGeom prst="rect">
            <a:avLst/>
          </a:prstGeom>
        </p:spPr>
        <p:txBody>
          <a:bodyPr vert="horz" wrap="square" lIns="0" tIns="0" rIns="0" bIns="0" rtlCol="0">
            <a:noAutofit/>
          </a:bodyPr>
          <a:lstStyle/>
          <a:p>
            <a:pPr marL="12700">
              <a:lnSpc>
                <a:spcPct val="100000"/>
              </a:lnSpc>
            </a:pPr>
            <a:r>
              <a:rPr sz="4250" dirty="0" smtClean="0">
                <a:solidFill>
                  <a:srgbClr val="231F20"/>
                </a:solidFill>
                <a:latin typeface="Times New Roman"/>
                <a:cs typeface="Times New Roman"/>
              </a:rPr>
              <a:t>Entrance</a:t>
            </a:r>
            <a:r>
              <a:rPr sz="4250" spc="-35" dirty="0" smtClean="0">
                <a:solidFill>
                  <a:srgbClr val="231F20"/>
                </a:solidFill>
                <a:latin typeface="Times New Roman"/>
                <a:cs typeface="Times New Roman"/>
              </a:rPr>
              <a:t> </a:t>
            </a:r>
            <a:r>
              <a:rPr sz="4250" spc="0" dirty="0" smtClean="0">
                <a:solidFill>
                  <a:srgbClr val="231F20"/>
                </a:solidFill>
                <a:latin typeface="Times New Roman"/>
                <a:cs typeface="Times New Roman"/>
              </a:rPr>
              <a:t>of pipe</a:t>
            </a:r>
            <a:r>
              <a:rPr sz="4250" spc="-15" dirty="0" smtClean="0">
                <a:solidFill>
                  <a:srgbClr val="231F20"/>
                </a:solidFill>
                <a:latin typeface="Times New Roman"/>
                <a:cs typeface="Times New Roman"/>
              </a:rPr>
              <a:t> </a:t>
            </a:r>
            <a:r>
              <a:rPr sz="4250" spc="0" dirty="0" smtClean="0">
                <a:solidFill>
                  <a:srgbClr val="231F20"/>
                </a:solidFill>
                <a:latin typeface="Times New Roman"/>
                <a:cs typeface="Times New Roman"/>
              </a:rPr>
              <a:t>flows</a:t>
            </a:r>
            <a:endParaRPr sz="4250">
              <a:latin typeface="Times New Roman"/>
              <a:cs typeface="Times New Roman"/>
            </a:endParaRPr>
          </a:p>
        </p:txBody>
      </p:sp>
      <p:sp>
        <p:nvSpPr>
          <p:cNvPr id="5" name="4 Rectángulo"/>
          <p:cNvSpPr/>
          <p:nvPr/>
        </p:nvSpPr>
        <p:spPr>
          <a:xfrm>
            <a:off x="927100" y="1371600"/>
            <a:ext cx="9144000" cy="1754326"/>
          </a:xfrm>
          <a:prstGeom prst="rect">
            <a:avLst/>
          </a:prstGeom>
        </p:spPr>
        <p:txBody>
          <a:bodyPr wrap="square">
            <a:spAutoFit/>
          </a:bodyPr>
          <a:lstStyle/>
          <a:p>
            <a:r>
              <a:rPr lang="en-US" dirty="0" smtClean="0"/>
              <a:t>The region of the flow in which the effects of the viscous shearing forces caused by fluid viscosity are felt is called the velocity boundary layer or just the boundary layer. The hypothetical boundary surface divides the flow in a pipe into two regions: the boundary layer region, in which the viscous effects and the velocity changes are significant, and the </a:t>
            </a:r>
            <a:r>
              <a:rPr lang="en-US" dirty="0" err="1" smtClean="0"/>
              <a:t>irrotational</a:t>
            </a:r>
            <a:endParaRPr lang="en-US" dirty="0" smtClean="0"/>
          </a:p>
          <a:p>
            <a:r>
              <a:rPr lang="en-US" dirty="0" smtClean="0"/>
              <a:t>(core) flow region, in which the frictional effects are negligible and the velocity remains essentially constant in the radial direction.</a:t>
            </a:r>
            <a:endParaRPr lang="es-ES" dirty="0"/>
          </a:p>
        </p:txBody>
      </p:sp>
      <p:sp>
        <p:nvSpPr>
          <p:cNvPr id="6" name="object 3"/>
          <p:cNvSpPr/>
          <p:nvPr/>
        </p:nvSpPr>
        <p:spPr>
          <a:xfrm>
            <a:off x="1231900" y="3733800"/>
            <a:ext cx="7451787" cy="2438400"/>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95922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93010" y="445586"/>
            <a:ext cx="4956810" cy="684530"/>
          </a:xfrm>
          <a:prstGeom prst="rect">
            <a:avLst/>
          </a:prstGeom>
        </p:spPr>
        <p:txBody>
          <a:bodyPr vert="horz" wrap="square" lIns="0" tIns="0" rIns="0" bIns="0" rtlCol="0">
            <a:noAutofit/>
          </a:bodyPr>
          <a:lstStyle/>
          <a:p>
            <a:pPr marL="12700">
              <a:lnSpc>
                <a:spcPct val="100000"/>
              </a:lnSpc>
            </a:pPr>
            <a:r>
              <a:rPr sz="4250" dirty="0" smtClean="0">
                <a:solidFill>
                  <a:srgbClr val="231F20"/>
                </a:solidFill>
                <a:latin typeface="Times New Roman"/>
                <a:cs typeface="Times New Roman"/>
              </a:rPr>
              <a:t>Entrance</a:t>
            </a:r>
            <a:r>
              <a:rPr sz="4250" spc="-35" dirty="0" smtClean="0">
                <a:solidFill>
                  <a:srgbClr val="231F20"/>
                </a:solidFill>
                <a:latin typeface="Times New Roman"/>
                <a:cs typeface="Times New Roman"/>
              </a:rPr>
              <a:t> </a:t>
            </a:r>
            <a:r>
              <a:rPr sz="4250" spc="0" dirty="0" smtClean="0">
                <a:solidFill>
                  <a:srgbClr val="231F20"/>
                </a:solidFill>
                <a:latin typeface="Times New Roman"/>
                <a:cs typeface="Times New Roman"/>
              </a:rPr>
              <a:t>of pipe</a:t>
            </a:r>
            <a:r>
              <a:rPr sz="4250" spc="-15" dirty="0" smtClean="0">
                <a:solidFill>
                  <a:srgbClr val="231F20"/>
                </a:solidFill>
                <a:latin typeface="Times New Roman"/>
                <a:cs typeface="Times New Roman"/>
              </a:rPr>
              <a:t> </a:t>
            </a:r>
            <a:r>
              <a:rPr sz="4250" spc="0" dirty="0" smtClean="0">
                <a:solidFill>
                  <a:srgbClr val="231F20"/>
                </a:solidFill>
                <a:latin typeface="Times New Roman"/>
                <a:cs typeface="Times New Roman"/>
              </a:rPr>
              <a:t>flows</a:t>
            </a:r>
            <a:endParaRPr sz="4250">
              <a:latin typeface="Times New Roman"/>
              <a:cs typeface="Times New Roman"/>
            </a:endParaRPr>
          </a:p>
        </p:txBody>
      </p:sp>
      <p:sp>
        <p:nvSpPr>
          <p:cNvPr id="5" name="4 Rectángulo"/>
          <p:cNvSpPr/>
          <p:nvPr/>
        </p:nvSpPr>
        <p:spPr>
          <a:xfrm>
            <a:off x="1093485" y="1447800"/>
            <a:ext cx="8229600" cy="2308324"/>
          </a:xfrm>
          <a:prstGeom prst="rect">
            <a:avLst/>
          </a:prstGeom>
        </p:spPr>
        <p:txBody>
          <a:bodyPr wrap="square">
            <a:spAutoFit/>
          </a:bodyPr>
          <a:lstStyle/>
          <a:p>
            <a:pPr marL="285750" indent="-285750">
              <a:buFont typeface="Arial" pitchFamily="34" charset="0"/>
              <a:buChar char="•"/>
            </a:pPr>
            <a:r>
              <a:rPr lang="en-US" dirty="0" smtClean="0"/>
              <a:t>The flow is said to be fully developed when the normalized temperature profile remains unchanged as well. </a:t>
            </a:r>
            <a:r>
              <a:rPr lang="en-US" dirty="0" err="1" smtClean="0"/>
              <a:t>Hydrodynamically</a:t>
            </a:r>
            <a:r>
              <a:rPr lang="en-US" dirty="0" smtClean="0"/>
              <a:t> developed flow is equivalent to fully developed flow when the fluid in the pipe is not heated or cooled since the fluid temperature in this case remains </a:t>
            </a:r>
            <a:r>
              <a:rPr lang="es-ES" dirty="0" err="1"/>
              <a:t>essentially</a:t>
            </a:r>
            <a:r>
              <a:rPr lang="es-ES" dirty="0"/>
              <a:t> </a:t>
            </a:r>
            <a:r>
              <a:rPr lang="es-ES" dirty="0" err="1"/>
              <a:t>constant</a:t>
            </a:r>
            <a:r>
              <a:rPr lang="es-ES" dirty="0"/>
              <a:t> </a:t>
            </a:r>
            <a:r>
              <a:rPr lang="es-ES" dirty="0" err="1"/>
              <a:t>throughout</a:t>
            </a:r>
            <a:r>
              <a:rPr lang="es-ES" dirty="0" smtClean="0"/>
              <a:t>.</a:t>
            </a:r>
          </a:p>
          <a:p>
            <a:endParaRPr lang="es-ES" dirty="0"/>
          </a:p>
          <a:p>
            <a:pPr marL="285750" indent="-285750">
              <a:buFont typeface="Arial" pitchFamily="34" charset="0"/>
              <a:buChar char="•"/>
            </a:pPr>
            <a:r>
              <a:rPr lang="en-US" dirty="0" smtClean="0"/>
              <a:t>The </a:t>
            </a:r>
            <a:r>
              <a:rPr lang="en-US" dirty="0"/>
              <a:t>velocity profile in the fully </a:t>
            </a:r>
            <a:r>
              <a:rPr lang="en-US" dirty="0" smtClean="0"/>
              <a:t>developed region </a:t>
            </a:r>
            <a:r>
              <a:rPr lang="en-US" dirty="0"/>
              <a:t>is </a:t>
            </a:r>
            <a:r>
              <a:rPr lang="en-US" i="1" dirty="0"/>
              <a:t>parabolic </a:t>
            </a:r>
            <a:r>
              <a:rPr lang="en-US" dirty="0"/>
              <a:t>in laminar flow and somewhat </a:t>
            </a:r>
            <a:r>
              <a:rPr lang="en-US" i="1" dirty="0"/>
              <a:t>flatter </a:t>
            </a:r>
            <a:r>
              <a:rPr lang="en-US" dirty="0"/>
              <a:t>(or </a:t>
            </a:r>
            <a:r>
              <a:rPr lang="en-US" i="1" dirty="0"/>
              <a:t>fuller</a:t>
            </a:r>
            <a:r>
              <a:rPr lang="en-US" dirty="0"/>
              <a:t>) in </a:t>
            </a:r>
            <a:r>
              <a:rPr lang="en-US" dirty="0" smtClean="0"/>
              <a:t>turbulent flow </a:t>
            </a:r>
            <a:r>
              <a:rPr lang="en-US" dirty="0"/>
              <a:t>due to eddy motion and more vigorous mixing in the radial direction.</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0" y="3954162"/>
            <a:ext cx="4459243" cy="261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00" y="4343400"/>
            <a:ext cx="277561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93010" y="445586"/>
            <a:ext cx="4956810" cy="684530"/>
          </a:xfrm>
          <a:prstGeom prst="rect">
            <a:avLst/>
          </a:prstGeom>
        </p:spPr>
        <p:txBody>
          <a:bodyPr vert="horz" wrap="square" lIns="0" tIns="0" rIns="0" bIns="0" rtlCol="0">
            <a:noAutofit/>
          </a:bodyPr>
          <a:lstStyle/>
          <a:p>
            <a:pPr marL="12700">
              <a:lnSpc>
                <a:spcPct val="100000"/>
              </a:lnSpc>
            </a:pPr>
            <a:r>
              <a:rPr sz="4250" dirty="0" smtClean="0">
                <a:solidFill>
                  <a:srgbClr val="231F20"/>
                </a:solidFill>
                <a:latin typeface="Times New Roman"/>
                <a:cs typeface="Times New Roman"/>
              </a:rPr>
              <a:t>Entrance</a:t>
            </a:r>
            <a:r>
              <a:rPr sz="4250" spc="-35" dirty="0" smtClean="0">
                <a:solidFill>
                  <a:srgbClr val="231F20"/>
                </a:solidFill>
                <a:latin typeface="Times New Roman"/>
                <a:cs typeface="Times New Roman"/>
              </a:rPr>
              <a:t> </a:t>
            </a:r>
            <a:r>
              <a:rPr sz="4250" spc="0" dirty="0" smtClean="0">
                <a:solidFill>
                  <a:srgbClr val="231F20"/>
                </a:solidFill>
                <a:latin typeface="Times New Roman"/>
                <a:cs typeface="Times New Roman"/>
              </a:rPr>
              <a:t>of pipe</a:t>
            </a:r>
            <a:r>
              <a:rPr sz="4250" spc="-15" dirty="0" smtClean="0">
                <a:solidFill>
                  <a:srgbClr val="231F20"/>
                </a:solidFill>
                <a:latin typeface="Times New Roman"/>
                <a:cs typeface="Times New Roman"/>
              </a:rPr>
              <a:t> </a:t>
            </a:r>
            <a:r>
              <a:rPr sz="4250" spc="0" dirty="0" smtClean="0">
                <a:solidFill>
                  <a:srgbClr val="231F20"/>
                </a:solidFill>
                <a:latin typeface="Times New Roman"/>
                <a:cs typeface="Times New Roman"/>
              </a:rPr>
              <a:t>flows</a:t>
            </a:r>
            <a:endParaRPr sz="4250">
              <a:latin typeface="Times New Roman"/>
              <a:cs typeface="Times New Roman"/>
            </a:endParaRPr>
          </a:p>
        </p:txBody>
      </p:sp>
      <p:sp>
        <p:nvSpPr>
          <p:cNvPr id="4" name="object 4"/>
          <p:cNvSpPr/>
          <p:nvPr/>
        </p:nvSpPr>
        <p:spPr>
          <a:xfrm>
            <a:off x="1536700" y="3505200"/>
            <a:ext cx="7162800" cy="3505200"/>
          </a:xfrm>
          <a:prstGeom prst="rect">
            <a:avLst/>
          </a:prstGeom>
          <a:blipFill>
            <a:blip r:embed="rId2" cstate="print"/>
            <a:stretch>
              <a:fillRect/>
            </a:stretch>
          </a:blipFill>
        </p:spPr>
        <p:txBody>
          <a:bodyPr wrap="square" lIns="0" tIns="0" rIns="0" bIns="0" rtlCol="0">
            <a:noAutofit/>
          </a:bodyPr>
          <a:lstStyle/>
          <a:p>
            <a:endParaRPr/>
          </a:p>
        </p:txBody>
      </p:sp>
      <p:sp>
        <p:nvSpPr>
          <p:cNvPr id="5" name="4 Rectángulo"/>
          <p:cNvSpPr/>
          <p:nvPr/>
        </p:nvSpPr>
        <p:spPr>
          <a:xfrm>
            <a:off x="927100" y="1171965"/>
            <a:ext cx="9144000" cy="2031325"/>
          </a:xfrm>
          <a:prstGeom prst="rect">
            <a:avLst/>
          </a:prstGeom>
        </p:spPr>
        <p:txBody>
          <a:bodyPr wrap="square">
            <a:spAutoFit/>
          </a:bodyPr>
          <a:lstStyle/>
          <a:p>
            <a:r>
              <a:rPr lang="en-US" dirty="0" smtClean="0"/>
              <a:t>Entry Lengths: The hydrodynamic entry length is usually taken to be the distance from the pipe entrance to where the wall shear stress (and thus the friction factor) reaches within about 2 percent of the fully developed value. In laminar flow, the hydrodynamic entry length is given approximately </a:t>
            </a:r>
            <a:r>
              <a:rPr lang="en-US" dirty="0" smtClean="0"/>
              <a:t>as flow </a:t>
            </a:r>
            <a:r>
              <a:rPr lang="en-US" dirty="0" smtClean="0"/>
              <a:t>is said to be fully developed when the normalized temperature profile remains unchanged as well. </a:t>
            </a:r>
            <a:r>
              <a:rPr lang="en-US" dirty="0" err="1" smtClean="0"/>
              <a:t>Hydrodynamically</a:t>
            </a:r>
            <a:r>
              <a:rPr lang="en-US" dirty="0" smtClean="0"/>
              <a:t> developed flow is equivalent to fully developed flow when the fluid in the pipe is not heated or cooled since the fluid temperature in this case remains </a:t>
            </a:r>
            <a:r>
              <a:rPr lang="es-ES" dirty="0" err="1"/>
              <a:t>essentially</a:t>
            </a:r>
            <a:r>
              <a:rPr lang="es-ES" dirty="0"/>
              <a:t> </a:t>
            </a:r>
            <a:r>
              <a:rPr lang="es-ES" dirty="0" err="1"/>
              <a:t>constant</a:t>
            </a:r>
            <a:r>
              <a:rPr lang="es-ES" dirty="0"/>
              <a:t> </a:t>
            </a:r>
            <a:r>
              <a:rPr lang="es-ES" dirty="0" err="1"/>
              <a:t>throughout</a:t>
            </a:r>
            <a:r>
              <a:rPr lang="es-ES" dirty="0"/>
              <a:t>.</a:t>
            </a:r>
          </a:p>
        </p:txBody>
      </p:sp>
    </p:spTree>
    <p:extLst>
      <p:ext uri="{BB962C8B-B14F-4D97-AF65-F5344CB8AC3E}">
        <p14:creationId xmlns:p14="http://schemas.microsoft.com/office/powerpoint/2010/main" val="1993895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6833</TotalTime>
  <Words>3919</Words>
  <Application>Microsoft Office PowerPoint</Application>
  <PresentationFormat>Personalizado</PresentationFormat>
  <Paragraphs>312</Paragraphs>
  <Slides>67</Slides>
  <Notes>0</Notes>
  <HiddenSlides>0</HiddenSlides>
  <MMClips>0</MMClips>
  <ScaleCrop>false</ScaleCrop>
  <HeadingPairs>
    <vt:vector size="4" baseType="variant">
      <vt:variant>
        <vt:lpstr>Tema</vt:lpstr>
      </vt:variant>
      <vt:variant>
        <vt:i4>2</vt:i4>
      </vt:variant>
      <vt:variant>
        <vt:lpstr>Títulos de diapositiva</vt:lpstr>
      </vt:variant>
      <vt:variant>
        <vt:i4>67</vt:i4>
      </vt:variant>
    </vt:vector>
  </HeadingPairs>
  <TitlesOfParts>
    <vt:vector size="69" baseType="lpstr">
      <vt:lpstr>Office Theme</vt:lpstr>
      <vt:lpstr>Diseño personalizado</vt:lpstr>
      <vt:lpstr>Presentación de PowerPoint</vt:lpstr>
      <vt:lpstr>Presentación de PowerPoint</vt:lpstr>
      <vt:lpstr>Hydraulic diameter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1-D Energy Equation</vt:lpstr>
      <vt:lpstr>Volume flow rate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Chapter 8 Cengel [Compatibility Mode]</dc:title>
  <dc:creator>User</dc:creator>
  <cp:lastModifiedBy>JOSE OMAR MARTINEZ LUCCI</cp:lastModifiedBy>
  <cp:revision>57</cp:revision>
  <dcterms:created xsi:type="dcterms:W3CDTF">2013-10-23T10:02:05Z</dcterms:created>
  <dcterms:modified xsi:type="dcterms:W3CDTF">2016-11-17T13:46:33Z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2011-06-28T00:00:00Z</vt:filetime>
  </property>
  <property fmtid="{D5CDD505-2E9C-101B-9397-08002B2CF9AE}" pid="3" name="LastSaved">
    <vt:filetime>2013-10-23T00:00:00Z</vt:filetime>
  </property>
</Properties>
</file>